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  <p:sldId id="269" r:id="rId17"/>
    <p:sldId id="272" r:id="rId18"/>
    <p:sldId id="273" r:id="rId19"/>
    <p:sldId id="277" r:id="rId20"/>
    <p:sldId id="278" r:id="rId21"/>
    <p:sldId id="274" r:id="rId22"/>
    <p:sldId id="275" r:id="rId23"/>
    <p:sldId id="276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7" r:id="rId44"/>
    <p:sldId id="299" r:id="rId45"/>
    <p:sldId id="300" r:id="rId46"/>
    <p:sldId id="301" r:id="rId47"/>
    <p:sldId id="302" r:id="rId48"/>
    <p:sldId id="303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60" y="1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61FF4-A354-4786-BAA1-CCD790337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674BB7-7B53-4415-927B-B8984546DC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262E9B-4FCF-44D5-B919-813AA101C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9571C9-8469-4DE0-851F-AA42D2807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39FB26-9C10-4848-B31E-B65AEB01A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584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D9FF2-0B86-4010-BAC5-E0A59850D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B8019C-EB7E-41AB-B220-5A81A6F5A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2883D-E8B4-44E9-8647-9529BBAC2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32CDA1-13EB-4B11-9A3F-BB2EFA681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C49F5C-7F26-4D3E-8F21-62DF9810E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17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2D3D4-7F87-4BE6-8CDF-C81CDE677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44D4D5-A82A-4EF4-B33E-2CDFF75D9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E982C8-30D8-487D-9F78-3A2CCAC88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4F7A63-048A-46B7-B8D7-DDBE64B4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F134AE-36C3-4A18-83FA-6D6A2B9D4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5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003708-7A54-490C-A41D-78BF0CAA7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A46FD4-7563-4107-AB37-875BEDB6BD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5BA7F4-95FF-42B9-88A7-30726DA7C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27600E-36CF-4BA0-984A-07332AFC3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5E92D0-D3F8-4BF4-A237-51D180E7B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9C0109-AF24-44C6-9C20-C13E216E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272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AE5F4-3835-4F69-B178-5C630B2FC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E1862B-5C60-4407-80C6-B6395AF64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95569C-DB12-47B3-ACFA-8B4D2A706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9849D3D-744E-494A-8F9C-13433DC84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33451DC-0F6E-49FF-AC64-5F4A3FD6AC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3BD1618-5D20-4A68-87D7-1F079828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CC99D8-B7F0-4E57-949F-FFE49DC3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3B3A627-E4E3-40B0-9880-897521B1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04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F509B0-D886-4FC2-BC6A-13F0981CE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2D6F5F8-6982-44E2-BDB0-15B54C591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DC54E39-7211-42F8-86A9-7F6235363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789D0C-0957-401A-B4AC-BEBF3527F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585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A20F5AB-C23A-4D6B-AD11-7B08A94D0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1E34FE8-3CD0-47E9-A83B-75299D99A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E599C2-ABD0-4988-8006-D67E5F27F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192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2A941-5F35-48B8-8750-70004F7AC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614F60-E23B-4489-8BFB-93C7497DC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E1EAAD-A9FB-4B87-B24F-946F2DAC7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170882-9999-4337-A9C7-D1DFC97D6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A3B74B-CF5A-475B-960A-F0CF8778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FF0C4E-5D28-4131-B1D8-6C69B8D35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45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21B5A-2603-4147-9DA6-1E066E810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1F51A40-8FF2-4B13-BCA7-E2B8B1F2BA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11CFE6-BA46-4B7B-8AAB-C4F2DFCBD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9A89E5-7D2C-4693-AD78-C9E3A86F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042765-E2D3-41FC-BD9B-69CA9A844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6BFAF0-9497-4B4D-B728-C7EB4995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054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02DCC-9297-4A8E-8280-B9FBE3F6B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D60513-1B84-430B-AF46-E3E92DBDE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461F67-F78C-4902-B7FA-3501AC331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4D0392-AAD0-4E94-A2A4-70CACF078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6B4551-82A3-4074-BB8C-E453AB293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80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9D1EE32-A7FC-44F9-B6E4-B409DEDDB6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00E63B-8B9D-4244-B49D-E12AD62DF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34BD87-39EA-44A0-AFCF-87DF87FD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40A5BF-F77C-4E59-87F8-E79C15367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AB7249-62F9-413C-9BA4-0A54EA1AE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486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812C50-A0C5-4FF5-AADF-BB6111A94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42E10D-A206-42FB-B89E-28FEF3F7E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6265A7-2E21-4B19-A3ED-18A6EBB55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A8759-58C1-4CF2-9E2B-D87B50381078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4FF941-EC7E-4549-BD9B-C17D6958C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F52549-7ED2-486B-933C-450BE1C3D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298B0-E482-44F5-AAB6-CE9C23174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46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90FDF-39AF-47F0-8286-EB09870DFE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Организация занятий физическими упражнениями для лиц с ограниченными возможностями</a:t>
            </a:r>
            <a:endParaRPr lang="ru-RU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3B03F0-7EA6-4732-A677-E7819A13F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973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A27A15-68EE-4BE0-B2FF-75D505C7F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Calibri,Regular_Embedded"/>
              </a:rPr>
              <a:t>Адаптивная физическая культура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395C21-97D0-43E5-8C4D-BE66B4B62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– это вид (область) физической культуры человека с отклонениями в состоянии здоровья, включая инвалида, и общества. Это деятельность и ее социально и индивидуально значимые результаты по созданию всесторонней готовности человека с отклонениями в состоянии здоровья, включая инвалида, к жизни; оптимизации его состояния и развития в процессе комплексной реабилитации и социальной интеграции; это специфический процесс и результат человеческой деятельности, а также средства и способы совершенствования и гармонизации всех сторон и свойств индивида с отклонениями в состоянии здоровья (физических, интеллектуальных, эмоционально-волевых, эстетических, этических и др.) с помощью физических упражнений, естественно-средовых и гигиенических факторов.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382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349AFA-9839-47F6-9F01-3A1DE143B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0" i="0" u="none" strike="noStrike" baseline="0" dirty="0">
                <a:latin typeface="Calibri,Regular_Embedded"/>
              </a:rPr>
              <a:t>Адаптивная физическая культура </a:t>
            </a:r>
            <a:br>
              <a:rPr lang="ru-RU" sz="2000" b="0" i="0" u="none" strike="noStrike" baseline="0" dirty="0">
                <a:latin typeface="Calibri,Regular_Embedded"/>
              </a:rPr>
            </a:br>
            <a:r>
              <a:rPr lang="ru-RU" sz="2000" dirty="0">
                <a:latin typeface="Calibri,Regular_Embedded"/>
              </a:rPr>
              <a:t>интегрирует в себе три самостоятельных области знаний 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4CE250-80A0-49F2-9646-C4B2C5964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физическую культуру, </a:t>
            </a:r>
          </a:p>
          <a:p>
            <a:pPr algn="l"/>
            <a:r>
              <a:rPr lang="ru-RU" sz="1800" dirty="0">
                <a:latin typeface="Calibri,Regular_Embedded"/>
              </a:rPr>
              <a:t>м</a:t>
            </a:r>
            <a:r>
              <a:rPr lang="ru-RU" sz="1800" b="0" i="0" u="none" strike="noStrike" baseline="0" dirty="0">
                <a:latin typeface="Calibri,Regular_Embedded"/>
              </a:rPr>
              <a:t>едицину,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коррекционную педагогику.</a:t>
            </a:r>
          </a:p>
          <a:p>
            <a:pPr marL="0" indent="0" algn="l">
              <a:buNone/>
            </a:pPr>
            <a:r>
              <a:rPr lang="ru-RU" sz="1800" dirty="0">
                <a:latin typeface="Calibri,Regular_Embedded"/>
              </a:rPr>
              <a:t>Базируется на знаниях в области таких предметных дисциплин как: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теория и методика физической культуры,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психология, 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педагогика, 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анатомия человека, 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физиология человека, 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биохимия, 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биомеханика, 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общая патология, 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частная патология, </a:t>
            </a:r>
          </a:p>
          <a:p>
            <a:r>
              <a:rPr lang="ru-RU" sz="1800" dirty="0">
                <a:latin typeface="Calibri,Regular_Embedded"/>
              </a:rPr>
              <a:t>с</a:t>
            </a:r>
            <a:r>
              <a:rPr lang="ru-RU" sz="1800" b="0" i="0" u="none" strike="noStrike" baseline="0" dirty="0">
                <a:latin typeface="Calibri,Regular_Embedded"/>
              </a:rPr>
              <a:t>пециальная педагогика и специальная психология.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856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1499B-E967-4323-8BE0-680A72C24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понятия и определения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9CC4F2-6F45-4787-9C2A-4F9FDC024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По определению Федерального закона «О социальной защите инвалидов» от 24.11.1995 г. № 181, «инвалид – лицо, которое имеет нарушение здоровья со стойким расстройством функций организма, обусловленное заболеваниями, последствиями травм или дефектами, приводящее к ограничению жизнедеятельности и вызывающее необходимость ею социальной защиты». Лицам в возрасте до 18 лет устанавливается категория «ребенок-инвалид».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Признание лица инвалидом осуществляется Государственной службой медико-социальной экспертизы.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Обучающийся с ограниченными возможностями здоровья – физическое лицо, имеющее недостатки в физическом и (или) психологическом развитии, подтвержденные психолого-медико-педагогической комиссией и препятствующие получению образования без создания специальных условий (Федеральный закон «Об образовании в Российской Федерации» от 29.12.2012 г. № 273-ФЗ, глава 1, ст. 2).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Содержание образования и условия организации обучения и воспитания обучающихся с ограниченными возможностями здоровья определяются адаптивной образовательной программой, а для инвалидов также в соответствии с индивидуальной программой реабилитации.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Необходимо иметь в виду, что дети-инвалиды и дети (обучающиеся) с ограниченными возможностями здоровья – это две разные категории детей, которые однако могут и совпадать.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Подчеркнем, что они определяются (получают соответствующий статус) разными организациями: первые – Государственной службой медико-социальной экспертизы, а вторые – психолого-медико-педагогической комиссией, хотя в случае обращения родителей (законных представителей) в обе организации и при наличии соответствующих показателей ребенок может иметь статус и инвалида, и обучающегося с ограниченными возможностями здоровья.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928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37316-95FF-47C5-AF7E-FBEA31F1B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0" i="0" u="none" strike="noStrike" baseline="0" dirty="0">
                <a:latin typeface="Calibri,Regular_Embedded"/>
              </a:rPr>
              <a:t>Основные категории граждан, отнесенные к «лицам с отклонениями в состоянии здоровья»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193667-BF7F-4E78-BB53-C1085017A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1 – инвалиды, 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2 – лица (обучающиеся) с ограниченными возможностями здоровья, 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3 – обучающиеся и студенты специальных медицинских групп, 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4 – другие категории лиц, имеющих хронические заболевания, находящихся на стадии ремиссии,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26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76D169B-050F-4FFF-97FD-1F9738C0F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dirty="0">
                <a:latin typeface="Calibri,Regular_Embedded"/>
              </a:rPr>
              <a:t>О</a:t>
            </a:r>
            <a:r>
              <a:rPr lang="ru-RU" sz="1800" b="0" i="0" u="none" strike="noStrike" baseline="0" dirty="0">
                <a:latin typeface="Calibri,Regular_Embedded"/>
              </a:rPr>
              <a:t>сновные учреждения и организации, в которых работают специалисты по адаптивной</a:t>
            </a:r>
            <a:br>
              <a:rPr lang="ru-RU" sz="1800" b="0" i="0" u="none" strike="noStrike" baseline="0" dirty="0">
                <a:latin typeface="Calibri,Regular_Embedded"/>
              </a:rPr>
            </a:br>
            <a:r>
              <a:rPr lang="ru-RU" sz="1800" b="0" i="0" u="none" strike="noStrike" baseline="0" dirty="0">
                <a:latin typeface="Calibri,Regular_Embedded"/>
              </a:rPr>
              <a:t>физической культуре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6994419-403F-49F8-935E-CEE275938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ru-RU" sz="1800" b="0" i="1" u="none" strike="noStrike" baseline="0" dirty="0">
                <a:latin typeface="Calibri,Italic_Embedded"/>
              </a:rPr>
              <a:t>Учреждения и организации в области физической культуры и спорта.</a:t>
            </a:r>
          </a:p>
          <a:p>
            <a:pPr marL="342900" indent="-342900">
              <a:buAutoNum type="arabicPeriod"/>
            </a:pPr>
            <a:r>
              <a:rPr lang="ru-RU" sz="1800" b="0" i="1" u="none" strike="noStrike" baseline="0" dirty="0">
                <a:latin typeface="Calibri,Italic_Embedded"/>
              </a:rPr>
              <a:t>Учреждения и организации в области образования.</a:t>
            </a:r>
          </a:p>
          <a:p>
            <a:pPr marL="342900" indent="-342900">
              <a:buAutoNum type="arabicPeriod"/>
            </a:pPr>
            <a:r>
              <a:rPr lang="ru-RU" sz="1800" b="0" i="1" u="none" strike="noStrike" baseline="0" dirty="0">
                <a:latin typeface="Calibri,Italic_Embedded"/>
              </a:rPr>
              <a:t>Учреждения и организации в области социальной защиты.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463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782574-175E-4A8C-B679-E5E3CDA45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Функции адаптивной физической культуры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710097-7EEC-41C1-8CA0-69B49D430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реабилитационные (коррекционная, компенсаторная, профилактическая);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педагогические (образовательная, воспитательная, ценностно-ориентационная, профессионально-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подготовительная);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физического воспитания и спорта (развивающая, соревновательная, рекреативная, гедонистическая,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творческая);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социальные (гуманистическая, социализирующая, интегративная, коммуникативная).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217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7D1F4-D811-4AEE-BB12-59F738ACD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Основные виды адаптивной физической культуры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CB1615-FBF2-4F72-AFC0-A361C19D8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2923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1800" b="0" i="1" u="none" strike="noStrike" baseline="0" dirty="0">
                <a:latin typeface="Calibri,Italic_Embedded"/>
              </a:rPr>
              <a:t>Адаптивное физическое воспитание (образование) </a:t>
            </a:r>
            <a:r>
              <a:rPr lang="ru-RU" sz="1800" b="0" i="0" u="none" strike="noStrike" baseline="0" dirty="0">
                <a:latin typeface="Calibri,Regular_Embedded"/>
              </a:rPr>
              <a:t>– вид адаптивной физической культуры, удовлетворяющий потребностям индивида с отклонениями в состоянии здоровья в его подготовке к жизни, бытовой и трудовой деятельности; в формировании положительного и активного отношения к здоровому образу жизни.</a:t>
            </a:r>
          </a:p>
          <a:p>
            <a:pPr algn="l"/>
            <a:r>
              <a:rPr lang="ru-RU" sz="1800" b="0" i="1" u="none" strike="noStrike" baseline="0" dirty="0">
                <a:latin typeface="Calibri,Italic_Embedded"/>
              </a:rPr>
              <a:t>Адаптивный спорт </a:t>
            </a:r>
            <a:r>
              <a:rPr lang="ru-RU" sz="1800" b="0" i="0" u="none" strike="noStrike" baseline="0" dirty="0">
                <a:latin typeface="Calibri,Regular_Embedded"/>
              </a:rPr>
              <a:t>– вид адаптивной соревновательной деятельности и подготовки, удовлетворяющий потребности личности в самоактуализации, максимально возможной самореализации своих способностей, сопоставлении их </a:t>
            </a:r>
            <a:r>
              <a:rPr lang="ru-RU" sz="1800" b="0" i="0" u="none" strike="noStrike" baseline="0" dirty="0" err="1">
                <a:latin typeface="Calibri,Regular_Embedded"/>
              </a:rPr>
              <a:t>соспособностями</a:t>
            </a:r>
            <a:r>
              <a:rPr lang="ru-RU" sz="1800" b="0" i="0" u="none" strike="noStrike" baseline="0" dirty="0">
                <a:latin typeface="Calibri,Regular_Embedded"/>
              </a:rPr>
              <a:t> других людей; потребности в коммуникативной деятельности и социализации.</a:t>
            </a:r>
          </a:p>
          <a:p>
            <a:pPr algn="l"/>
            <a:r>
              <a:rPr lang="ru-RU" sz="1800" b="0" i="1" u="none" strike="noStrike" baseline="0" dirty="0">
                <a:latin typeface="Calibri,Italic_Embedded"/>
              </a:rPr>
              <a:t>Адаптивная физическая реабилитация </a:t>
            </a:r>
            <a:r>
              <a:rPr lang="ru-RU" sz="1800" b="0" i="0" u="none" strike="noStrike" baseline="0" dirty="0">
                <a:latin typeface="Calibri,Regular_Embedded"/>
              </a:rPr>
              <a:t>– вид адаптивной физической культуры, удовлетворяющий потребность инвалида с отклонениями в состоянии здоровья в лечении, восстановлении у него временно утраченных функций (помимо тех, которые утрачены или разрушены на длительный срок или навсегда в связи с основным заболеванием, например, являющимся причиной инвалидности).</a:t>
            </a:r>
          </a:p>
          <a:p>
            <a:pPr algn="l"/>
            <a:r>
              <a:rPr lang="ru-RU" sz="1800" b="0" i="1" u="none" strike="noStrike" baseline="0" dirty="0">
                <a:latin typeface="Calibri,Italic_Embedded"/>
              </a:rPr>
              <a:t>Креативные (художественно-музыкальные) телесно-ориентированные практики </a:t>
            </a:r>
            <a:r>
              <a:rPr lang="ru-RU" sz="1800" b="0" i="0" u="none" strike="noStrike" baseline="0" dirty="0">
                <a:latin typeface="Calibri,Regular_Embedded"/>
              </a:rPr>
              <a:t>адаптивной физической культуры – вид адаптивной физической культуры, удовлетворяющий потребности человека с отклонениями в состоянии здоровья (включая инвалида) в самоактуализации, творческом саморазвитии, самовыражении духовной сущности через движение, музыку, образ (в том числе художественный), другие средства искусства.</a:t>
            </a:r>
          </a:p>
          <a:p>
            <a:pPr algn="l"/>
            <a:r>
              <a:rPr lang="ru-RU" sz="1800" b="0" i="1" u="none" strike="noStrike" baseline="0" dirty="0">
                <a:latin typeface="Calibri,Italic_Embedded"/>
              </a:rPr>
              <a:t>Экстремальные виды двигательной активности </a:t>
            </a:r>
            <a:r>
              <a:rPr lang="ru-RU" sz="1800" b="0" i="0" u="none" strike="noStrike" baseline="0" dirty="0">
                <a:latin typeface="Calibri,Regular_Embedded"/>
              </a:rPr>
              <a:t>– вид адаптивной физической культуры, удовлетворяющий потребности лиц с отклонениями в состоянии здоровья в риске, повышенном напряжении, потребности испытать себя в необычных, экстремальных условиях, объективно и (или) субъективно опасных для здоровья и даже для жизни.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7290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4B2F9-E6B0-4E3A-A5B4-BCABFE97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Основное средство адаптивной ФК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4DAD5A-F451-4056-AEF6-FCB19DAA3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Основным средством адаптивной физической культуры является физическое упражнение – особый вид двигательной деятельности, при помощи которого осуществляется направленное воздействие на занимающегося и решаются образовательные, воспитательные, развивающие, коррекционные, компенсаторные и профилактические задачи.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Помимо основного средства – физического упражнения, в адаптивной физической культуре используются дополнительные (общепедагогические, спортивно-медицинские и их специализированные разновидности) и вспомогательные средства.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Основное средство адаптивной физической культуры – физическое упражнение – достаточно полно и всесторонне описано в учебниках по теории и методике физической культуры, физического воспитания, спорта, где подробно рассмотрены: содержание и форма физического упражнения, техника физических упражнений, разновидности нагрузки и отдыха, биологические факторы и закономерности адаптации человека к физическим нагрузкам, теоретические аспекты обучения двигательным действиям и многие другие вопросы. Детальное рассмотрение вопросов адаптации человека к физическим нагрузкам с позиции физиологии, анатомии, гистологии, биохимии и других биологических наук, безусловно, оправданно, поскольку теория адаптации является основой, базисом теории спортивной тренировки, формирования тренированности человека (Л. П. Матвеев, В. Н. Платонов).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8870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87C50-22DF-45CA-BA60-45AA3E4CC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3453"/>
          </a:xfrm>
        </p:spPr>
        <p:txBody>
          <a:bodyPr/>
          <a:lstStyle/>
          <a:p>
            <a:r>
              <a:rPr lang="ru-RU" sz="1800" b="0" i="0" u="none" strike="noStrike" baseline="0" dirty="0">
                <a:latin typeface="Calibri,Regular_Embedded"/>
              </a:rPr>
              <a:t>В литературе наиболее часто встречаются следующие классификации (</a:t>
            </a:r>
            <a:r>
              <a:rPr lang="ru-RU" sz="1800" b="0" i="0" u="none" strike="noStrike" baseline="0" dirty="0" err="1">
                <a:latin typeface="Calibri,Regular_Embedded"/>
              </a:rPr>
              <a:t>Курамшин</a:t>
            </a:r>
            <a:r>
              <a:rPr lang="ru-RU" sz="1800" b="0" i="0" u="none" strike="noStrike" baseline="0" dirty="0">
                <a:latin typeface="Calibri,Regular_Embedded"/>
              </a:rPr>
              <a:t> Ю. Ф., 2003):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AFD3BA-C6A1-40CC-B72A-1B62FD378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7240"/>
            <a:ext cx="10515600" cy="5769664"/>
          </a:xfrm>
        </p:spPr>
        <p:txBody>
          <a:bodyPr>
            <a:noAutofit/>
          </a:bodyPr>
          <a:lstStyle/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целевой направленности их использования: общеразвивающие, профессионально-прикладные, спортивные, рекреационные, лечебные, профилактические, коррекционные упражнения;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воздействию на развитие отдельных качеств (способностей) человека: упражнения на развитие скоростных, силовых, скоростно-силовых, координационных способностей, выносливости, гибкости, сенсорно-перцептивных, интеллектуальных, эстетических, волевых способностей;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проявлению определенных двигательных умений и навыков: акробатические, гимнастические, игровые, беговые, прыжковые и другие упражнения;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структуре упражнений: циклические, ациклические, смешанные;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воздействию на развитие отдельных мышечных групп: упражнения для мышц шеи и затылка, спины, живота, плечевого пояса, плеча, предплечья, кисти, таза, бедра, голени и стопы;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особенностям режима работы мышц: динамические, статические (изометрические) упражнения, комбинированные упражнения;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участию механизмов энергообеспечения мышечной деятельности: аэробные, анаэробные, аэробно-анаэробные упражнения;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интенсивности работы: максимальной, </a:t>
            </a:r>
            <a:r>
              <a:rPr lang="ru-RU" sz="1600" b="0" i="0" u="none" strike="noStrike" baseline="0" dirty="0" err="1">
                <a:latin typeface="Calibri,Regular_Embedded"/>
              </a:rPr>
              <a:t>субмаксимальной</a:t>
            </a:r>
            <a:r>
              <a:rPr lang="ru-RU" sz="1600" b="0" i="0" u="none" strike="noStrike" baseline="0" dirty="0">
                <a:latin typeface="Calibri,Regular_Embedded"/>
              </a:rPr>
              <a:t>, большой, средней, малой и умеренной;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влиянию на развитие различных систем и функций организма: дыхания, кровообращения, вестибулярного аппарата и др.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предметным формам применения: гимнастика, спорт, игры, туризм;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по числу занимающихся: с партнером, без партнера.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73482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2697C-83FD-4E20-A73F-8DCA8E1F8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7936"/>
          </a:xfrm>
        </p:spPr>
        <p:txBody>
          <a:bodyPr/>
          <a:lstStyle/>
          <a:p>
            <a:r>
              <a:rPr lang="ru-RU" sz="1800" b="0" i="0" u="none" strike="noStrike" baseline="0" dirty="0">
                <a:latin typeface="Calibri,Regular_Embedded"/>
              </a:rPr>
              <a:t>Применительно к адаптивной физической культуре Л. В. </a:t>
            </a:r>
            <a:r>
              <a:rPr lang="ru-RU" sz="1800" b="0" i="0" u="none" strike="noStrike" baseline="0" dirty="0" err="1">
                <a:latin typeface="Calibri,Regular_Embedded"/>
              </a:rPr>
              <a:t>Шапкова</a:t>
            </a:r>
            <a:r>
              <a:rPr lang="ru-RU" sz="1800" b="0" i="0" u="none" strike="noStrike" baseline="0" dirty="0">
                <a:latin typeface="Calibri,Regular_Embedded"/>
              </a:rPr>
              <a:t> (2005) дополнительно выделяет</a:t>
            </a:r>
            <a:br>
              <a:rPr lang="ru-RU" sz="1800" b="0" i="0" u="none" strike="noStrike" baseline="0" dirty="0">
                <a:latin typeface="Calibri,Regular_Embedded"/>
              </a:rPr>
            </a:br>
            <a:r>
              <a:rPr lang="ru-RU" sz="1800" b="0" i="0" u="none" strike="noStrike" baseline="0" dirty="0">
                <a:latin typeface="Calibri,Regular_Embedded"/>
              </a:rPr>
              <a:t>следующие классификационные критерии и группы физических упражнений: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C1C04D-5E7F-46C2-8D49-664FB0A40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3062"/>
            <a:ext cx="10515600" cy="5680212"/>
          </a:xfrm>
        </p:spPr>
        <p:txBody>
          <a:bodyPr>
            <a:normAutofit/>
          </a:bodyPr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по видам адаптивного спорта: спорт глухих, слепых, лиц с ПОДА, ЛИН;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по лечебному воздействию: упражнения на восстановление функций </a:t>
            </a:r>
            <a:r>
              <a:rPr lang="ru-RU" sz="1800" b="0" i="0" u="none" strike="noStrike" baseline="0" dirty="0" err="1">
                <a:latin typeface="Calibri,Regular_Embedded"/>
              </a:rPr>
              <a:t>паретичных</a:t>
            </a:r>
            <a:r>
              <a:rPr lang="ru-RU" sz="1800" b="0" i="0" u="none" strike="noStrike" baseline="0" dirty="0">
                <a:latin typeface="Calibri,Regular_Embedded"/>
              </a:rPr>
              <a:t> мышц, </a:t>
            </a:r>
            <a:r>
              <a:rPr lang="ru-RU" sz="1800" b="0" i="0" u="none" strike="noStrike" baseline="0" dirty="0" err="1">
                <a:latin typeface="Calibri,Regular_Embedded"/>
              </a:rPr>
              <a:t>опорности</a:t>
            </a:r>
            <a:r>
              <a:rPr lang="ru-RU" sz="1800" b="0" i="0" u="none" strike="noStrike" baseline="0" dirty="0">
                <a:latin typeface="Calibri,Regular_Embedded"/>
              </a:rPr>
              <a:t>, подвижности в суставах; упражнения, стимулирующие установочные рефлексы, трофические процессы, функции дыхания, кровообращения и др.;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по исходному положению: в положении лежа на животе, спине, боку, сидя, стоя, на коленях, в приседе, на четвереньках и др.;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по степени самостоятельности выполнения упражнений: самостоятельное, с поддержкой, с помощью, страховкой, опорой на костыли, палку, с помощью протезов, </a:t>
            </a:r>
            <a:r>
              <a:rPr lang="ru-RU" sz="1800" b="0" i="0" u="none" strike="noStrike" baseline="0" dirty="0" err="1">
                <a:latin typeface="Calibri,Regular_Embedded"/>
              </a:rPr>
              <a:t>ортезов</a:t>
            </a:r>
            <a:r>
              <a:rPr lang="ru-RU" sz="1800" b="0" i="0" u="none" strike="noStrike" baseline="0" dirty="0">
                <a:latin typeface="Calibri,Regular_Embedded"/>
              </a:rPr>
              <a:t> и технических устройств, в ходунках, коляске, в условиях разгрузки (на подвеске), в форме ортопедической укладки, пассивных упражнений и др.;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по интеграции междисциплинарных связей: художественно-музыкальные, хореографические, танцевальные, упражнения </a:t>
            </a:r>
            <a:r>
              <a:rPr lang="ru-RU" sz="1800" b="0" i="0" u="none" strike="noStrike" baseline="0" dirty="0" err="1">
                <a:latin typeface="Calibri,Regular_Embedded"/>
              </a:rPr>
              <a:t>формокоррекционной</a:t>
            </a:r>
            <a:r>
              <a:rPr lang="ru-RU" sz="1800" b="0" i="0" u="none" strike="noStrike" baseline="0" dirty="0">
                <a:latin typeface="Calibri,Regular_Embedded"/>
              </a:rPr>
              <a:t> ритмопластики; упражнения, связанные с ролевыми двигательными функциями в </a:t>
            </a:r>
            <a:r>
              <a:rPr lang="ru-RU" sz="1800" b="0" i="0" u="none" strike="noStrike" baseline="0" dirty="0" err="1">
                <a:latin typeface="Calibri,Regular_Embedded"/>
              </a:rPr>
              <a:t>сказко</a:t>
            </a:r>
            <a:r>
              <a:rPr lang="ru-RU" sz="1800" b="0" i="0" u="none" strike="noStrike" baseline="0" dirty="0">
                <a:latin typeface="Calibri,Regular_Embedded"/>
              </a:rPr>
              <a:t>-, </a:t>
            </a:r>
            <a:r>
              <a:rPr lang="ru-RU" sz="1800" b="0" i="0" u="none" strike="noStrike" baseline="0" dirty="0" err="1">
                <a:latin typeface="Calibri,Regular_Embedded"/>
              </a:rPr>
              <a:t>драмо</a:t>
            </a:r>
            <a:r>
              <a:rPr lang="ru-RU" sz="1800" b="0" i="0" u="none" strike="noStrike" baseline="0" dirty="0">
                <a:latin typeface="Calibri,Regular_Embedded"/>
              </a:rPr>
              <a:t>-, </a:t>
            </a:r>
            <a:r>
              <a:rPr lang="ru-RU" sz="1800" b="0" i="0" u="none" strike="noStrike" baseline="0" dirty="0" err="1">
                <a:latin typeface="Calibri,Regular_Embedded"/>
              </a:rPr>
              <a:t>игро</a:t>
            </a:r>
            <a:r>
              <a:rPr lang="ru-RU" sz="1800" b="0" i="0" u="none" strike="noStrike" baseline="0" dirty="0">
                <a:latin typeface="Calibri,Regular_Embedded"/>
              </a:rPr>
              <a:t>-терапии, активизирующие мышление, речь,  внимание, память, элементарные математические способности;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по координационной направленности: упражнения на ориентировку в пространстве, равновесие, точность, дифференцировку усилий, расслабление, ритмичность движений и др.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Важным классификационным признаком разделения физических упражнений является спортивный инвентарь, с помощью которого выполняются физические упражнения: кресло-коляска, санки для лыжного спорта, салазки для хоккея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565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CE854-3AF3-4A02-923D-0AA17929D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Специальный спортивный инвентарь для лиц</a:t>
            </a:r>
            <a:br>
              <a:rPr lang="ru-RU" sz="1800" b="1" i="0" u="none" strike="noStrike" baseline="0" dirty="0">
                <a:latin typeface="Calibri,Bold_Embedded"/>
              </a:rPr>
            </a:br>
            <a:r>
              <a:rPr lang="ru-RU" sz="1800" b="1" i="0" u="none" strike="noStrike" baseline="0" dirty="0">
                <a:latin typeface="Calibri,Bold_Embedded"/>
              </a:rPr>
              <a:t>с отклонениями в состоянии здоровья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D77639-D2E6-4BBC-BBEC-6A4AB7E8F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адаптивной физической культуре используется большая группа специальных дополнительных средств, без которых занятия с лицами, имеющими определенные отклонения в состоянии здоровья, в том числе с инвалидами, вообще невозможны. Это – средства, обеспечивающие доступность к занятиям, и средства, представляющие собой важнейший компонент соревновательной деятельности, – спортивный инвентарь для инвалидов: протезная техника для верхних и нижних конечностей, многочисленные технические средства, в которых спортсмен тренируется, соревнуется сидя (коляски для различных видов спорта, санки для занятий лыжными видами спорта, конструкции для велоспорта и многие другие), специальное оборудование для выполнения упражнений сидя (для волейбола сидя, легкоатлетических метаний, фехтования и др.), специальные озвученные мячи для незрячих спортсменов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2649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97407-D307-4302-97E4-84F10C83F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Calibri,Regular_Embedded"/>
              </a:rPr>
              <a:t>Технические средства можно разделить на три группы:</a:t>
            </a:r>
            <a:br>
              <a:rPr lang="ru-RU" sz="2800" dirty="0">
                <a:latin typeface="Calibri,Regular_Embedded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85C44-4A19-448B-9D6A-F3782DEC4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1) </a:t>
            </a:r>
            <a:r>
              <a:rPr lang="ru-RU" sz="1800" b="0" i="1" u="none" strike="noStrike" baseline="0" dirty="0">
                <a:latin typeface="Calibri,Italic_Embedded"/>
              </a:rPr>
              <a:t>технические средства, </a:t>
            </a:r>
            <a:r>
              <a:rPr lang="ru-RU" sz="1800" b="0" i="0" u="none" strike="noStrike" baseline="0" dirty="0">
                <a:latin typeface="Calibri,Regular_Embedded"/>
              </a:rPr>
              <a:t>обеспечивающие деятельность, целью которой является, собственно, перемещение технического средства с находящимся в нем занимающимся, а двигательные действия по управлению, маневрированию этим средством составляют саму суть рассматриваемой деятельности (</a:t>
            </a:r>
            <a:r>
              <a:rPr lang="ru-RU" sz="1800" b="0" i="1" u="none" strike="noStrike" baseline="0" dirty="0">
                <a:latin typeface="Calibri,Italic_Embedded"/>
              </a:rPr>
              <a:t>«перемещающие» технические средства</a:t>
            </a:r>
            <a:r>
              <a:rPr lang="ru-RU" sz="1800" b="0" i="0" u="none" strike="noStrike" baseline="0" dirty="0">
                <a:latin typeface="Calibri,Regular_Embedded"/>
              </a:rPr>
              <a:t>);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2) </a:t>
            </a:r>
            <a:r>
              <a:rPr lang="ru-RU" sz="1800" b="0" i="1" u="none" strike="noStrike" baseline="0" dirty="0">
                <a:latin typeface="Calibri,Italic_Embedded"/>
              </a:rPr>
              <a:t>технические средства, </a:t>
            </a:r>
            <a:r>
              <a:rPr lang="ru-RU" sz="1800" b="0" i="0" u="none" strike="noStrike" baseline="0" dirty="0">
                <a:latin typeface="Calibri,Regular_Embedded"/>
              </a:rPr>
              <a:t>позволяющие выполнять деятельность, цель которой выходит за рамки только его перемещения, а двигательные действия по управлению и маневрированию техническим средством составляют основу, на базе которой совершаются главные (определяющие) двигательные действия, реализующие заданную цель деятельности (</a:t>
            </a:r>
            <a:r>
              <a:rPr lang="ru-RU" sz="1800" b="0" i="1" u="none" strike="noStrike" baseline="0" dirty="0">
                <a:latin typeface="Calibri,Italic_Embedded"/>
              </a:rPr>
              <a:t>«обеспечивающие» технические средства</a:t>
            </a:r>
            <a:r>
              <a:rPr lang="ru-RU" sz="1800" b="0" i="0" u="none" strike="noStrike" baseline="0" dirty="0">
                <a:latin typeface="Calibri,Regular_Embedded"/>
              </a:rPr>
              <a:t>);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3) </a:t>
            </a:r>
            <a:r>
              <a:rPr lang="ru-RU" sz="1800" b="0" i="1" u="none" strike="noStrike" baseline="0" dirty="0">
                <a:latin typeface="Calibri,Italic_Embedded"/>
              </a:rPr>
              <a:t>технические средства, </a:t>
            </a:r>
            <a:r>
              <a:rPr lang="ru-RU" sz="1800" b="0" i="0" u="none" strike="noStrike" baseline="0" dirty="0">
                <a:latin typeface="Calibri,Regular_Embedded"/>
              </a:rPr>
              <a:t>перемещения которых либо минимальны, либо вообще отсутствуют, а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двигательные действия, реализующие цель той или иной деятельности, никоим образом не связаны с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управлением, маневрированием техническим средством (</a:t>
            </a:r>
            <a:r>
              <a:rPr lang="ru-RU" sz="1800" b="0" i="1" u="none" strike="noStrike" baseline="0" dirty="0">
                <a:latin typeface="Calibri,Italic_Embedded"/>
              </a:rPr>
              <a:t>«фиксирующие» технические средства</a:t>
            </a:r>
            <a:r>
              <a:rPr lang="ru-RU" sz="1800" b="0" i="0" u="none" strike="noStrike" baseline="0" dirty="0">
                <a:latin typeface="Calibri,Regular_Embedded"/>
              </a:rPr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3343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E81939-1CDB-4A80-9331-272684CF5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0" i="0" u="none" strike="noStrike" baseline="0" dirty="0">
                <a:latin typeface="Calibri,Regular_Embedded"/>
              </a:rPr>
              <a:t>«Перемещающие» технические средства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055F5C-D877-4924-A3CC-4B8A50318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Нетрудно видеть, что именно такие технические средства являются доминирующими в паралимпийских состязаниях (как летних – первые два класса, так и зимних – третий класс).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зависимости от особенностей внешних сил, преимущественно с помощью которых осуществляется движение «перемещающих» технических средств, последние подразделяются на следующие классы:</a:t>
            </a:r>
          </a:p>
          <a:p>
            <a:pPr algn="l"/>
            <a:r>
              <a:rPr lang="ru-RU" sz="1800" b="0" i="0" u="none" strike="noStrike" baseline="0" dirty="0" err="1">
                <a:latin typeface="Calibri,Regular_Embedded"/>
              </a:rPr>
              <a:t>monoski</a:t>
            </a:r>
            <a:r>
              <a:rPr lang="ru-RU" sz="1800" b="0" i="0" u="none" strike="noStrike" baseline="0" dirty="0">
                <a:latin typeface="Calibri,Regular_Embedded"/>
              </a:rPr>
              <a:t> – конструкция для горнолыжных спусков – естественная сила тяжести спортсмена и технического средства;</a:t>
            </a:r>
          </a:p>
          <a:p>
            <a:pPr algn="l"/>
            <a:r>
              <a:rPr lang="ru-RU" sz="1800" b="0" i="0" u="none" strike="noStrike" baseline="0" dirty="0" err="1">
                <a:latin typeface="Calibri,Regular_Embedded"/>
              </a:rPr>
              <a:t>велоконструкция</a:t>
            </a:r>
            <a:r>
              <a:rPr lang="ru-RU" sz="1800" b="0" i="0" u="none" strike="noStrike" baseline="0" dirty="0">
                <a:latin typeface="Calibri,Regular_Embedded"/>
              </a:rPr>
              <a:t> с четырьмя колесами для скоростного спуска – та же сила, что и у </a:t>
            </a:r>
            <a:r>
              <a:rPr lang="ru-RU" sz="1800" b="0" i="0" u="none" strike="noStrike" baseline="0" dirty="0" err="1">
                <a:latin typeface="Calibri,Regular_Embedded"/>
              </a:rPr>
              <a:t>monoski</a:t>
            </a:r>
            <a:r>
              <a:rPr lang="ru-RU" sz="1800" b="0" i="0" u="none" strike="noStrike" baseline="0" dirty="0">
                <a:latin typeface="Calibri,Regular_Embedded"/>
              </a:rPr>
              <a:t>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яхта для парусного спорта – естественная сила ветра;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дельтаплан с креслом-коляской – естественная сила ветра;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лодка для спуска по горным рекам – естественная сила (течение реки);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кресло-коляска, управляемое человеком, сопровождающим инвалида;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карты с ручным управлением – искусственная сила (сила двигателя);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водные лыжи – искусственная сила (сила тяги моторной лодки).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3057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6DA86-6FC3-4074-B63C-E38486111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Calibri,Regular_Embedded"/>
              </a:rPr>
              <a:t>Вторая группа технических средств («обеспечивающие» технические средства), выделенных по первому классификационному признаку, может быть дополнительно разделена на подгруппы исходя из особенностей вида деятельности, для которого предлагаются эти средства. 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BD8995-3DC5-4FA4-9F9C-AC5B80D7C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Применительно к адаптивному спорту данное основание для разделения технических средств можно назвать так – вид адаптивного спорта, для которого предназначено техническое средство.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этой связи целесообразно выделить технические средства для: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баскетбола;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регби;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тенниса;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хоккея в салазках;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танцев;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художественной гимнастики.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911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DEC33-F3D8-4057-B22E-6CFFFFAF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Calibri,Regular_Embedded"/>
              </a:rPr>
              <a:t>Третья группа технических средств – «фиксирующие» – также может быть разделена на подгруппы в зависимости от основной деятельности, выполняемой занимающимся (например, от действий, характерных для того или иного вида адаптивного спорта).</a:t>
            </a:r>
            <a:br>
              <a:rPr lang="ru-RU" sz="2000" dirty="0">
                <a:latin typeface="Calibri,Regular_Embedded"/>
              </a:rPr>
            </a:b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976DA9-888A-47B8-A614-219077581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Так, выделяют технические средства, позволяющие выполнять двигательные действия,</a:t>
            </a:r>
            <a:r>
              <a:rPr lang="ru-RU" sz="180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характерные для: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легкоатлетических метаний (копья, диска, ядра, булавы);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фехтования;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пулевой стрельбы;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стрельбы из лука;</a:t>
            </a:r>
          </a:p>
          <a:p>
            <a:pPr algn="l"/>
            <a:r>
              <a:rPr lang="ru-RU" sz="1800" b="0" i="0" u="none" strike="noStrike" baseline="0" dirty="0" err="1">
                <a:latin typeface="Calibri,Regular_Embedded"/>
              </a:rPr>
              <a:t>бочче</a:t>
            </a:r>
            <a:r>
              <a:rPr lang="ru-RU" sz="1800" b="0" i="0" u="none" strike="noStrike" baseline="0" dirty="0">
                <a:latin typeface="Calibri,Regular_Embedded"/>
              </a:rPr>
              <a:t>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гольфа;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боулинга;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кёрлинга;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армспорта.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2547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02EB8-317C-4E7A-9023-2245F3296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Средства вербального (речевого) воздействия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55BC4C-9023-4CCA-A7BD-BD7C828B3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К числу специализированных средств и приемов речевого воздействия на занимающихся, особенно в процессе урочных занятий, относятся: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инструктирование (точное и емкое объяснение при постановке заданий);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указания и команды;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сопроводительные пояснения и замечания;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оценочные суждения: оценка выполненных заданий с пояснением ошибок, причин удач и неудач.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95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DF87A2-3553-441F-95A4-A96E0FD9F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Средства обеспечения наглядности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38C7D-0633-45CC-962A-CA406B31C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К данной группе средств относятся: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графические и аналогичные пособия (рисунки, схемы, фотографии, кино, видео, </a:t>
            </a:r>
            <a:r>
              <a:rPr lang="ru-RU" sz="1800" b="0" i="0" u="none" strike="noStrike" baseline="0" dirty="0" err="1">
                <a:latin typeface="Calibri,Regular_Embedded"/>
              </a:rPr>
              <a:t>контурограммы</a:t>
            </a:r>
            <a:r>
              <a:rPr lang="ru-RU" sz="1800" b="0" i="0" u="none" strike="noStrike" baseline="0" dirty="0">
                <a:latin typeface="Calibri,Regular_Embedded"/>
              </a:rPr>
              <a:t> и др.);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предметные модели и макеты (муляжи – модели тела человека, металлические модели системы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«тело гимнаста – снаряд», макет игровой площадки с фигурами спортсменов, макет слаломной трассы и др.);</a:t>
            </a:r>
          </a:p>
          <a:p>
            <a:pPr algn="l"/>
            <a:r>
              <a:rPr lang="ru-RU" sz="1800" b="0" i="0" u="none" strike="noStrike" baseline="0" dirty="0" err="1">
                <a:latin typeface="Calibri,Regular_Embedded"/>
              </a:rPr>
              <a:t>кинокольцовки</a:t>
            </a:r>
            <a:r>
              <a:rPr lang="ru-RU" sz="1800" b="0" i="0" u="none" strike="noStrike" baseline="0" dirty="0">
                <a:latin typeface="Calibri,Regular_Embedded"/>
              </a:rPr>
              <a:t>, видеозаписи, кинофильмы;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наглядные ориентиры, вводящие в обстановку действия (мячи на подвесках, флажки, мишени, линии на дорожке и др.).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51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AFDF4B-0FC2-4AFA-B523-0C65D030B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i="0" u="none" strike="noStrike" baseline="0" dirty="0">
                <a:latin typeface="Calibri,Bold_Embedded"/>
              </a:rPr>
              <a:t>Технические средства и тренажеры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8ECD02-6A58-45B0-81D4-20EBB2ADB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ru-RU" sz="1800" b="0" i="1" u="none" strike="noStrike" baseline="0" dirty="0">
                <a:latin typeface="Calibri,Italic_Embedded"/>
              </a:rPr>
              <a:t>Первый способ воздействия тренажеров </a:t>
            </a:r>
            <a:r>
              <a:rPr lang="ru-RU" sz="1800" b="0" i="0" u="none" strike="noStrike" baseline="0" dirty="0">
                <a:latin typeface="Calibri,Regular_Embedded"/>
              </a:rPr>
              <a:t>на занимающихся сводится к подготовке тех или иных свойств среды к его возможностям с целью их максимальной реализации как при обучении, так и при развитии необходимых качеств. Вместе с тем он предоставляет человеку полную свободу в выборе способа выполнения движений, совершенно его не регламентируя.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Данный способ создания искусственных условий формирования двигательных действий предусматривает изменение: ширины, высоты, угла наклона, площади опорной поверхности и площади поперечного сечения снаряда, упругости, цвета, звука, запаха, температуры, шероховатости и колебаний, взаимодействующих с занимающимся предметов, снарядов и опоры; действия силы тяжести спортсмена и снаряда; сопротивления среды; скорости ее перемещения относительно занимающегося и т. п.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адаптивной физической культуре этот способ широко используется в работе с незрячими и слабовидящими занимающимися (применяются озвученные мячи, предметы с усиленными запахами, ярко и необычно окрашенные предметы, нагревательные приборы, поверхности с различной шероховатостью); с лицами, имеющими ПОДА (применяются устройства, изменяющие перечисленные геометрические параметры опоры и снарядов, действие силы тяжести и др.); с занимающимися, страдающими нарушениями интеллектуальной сферы (применяются ярко окрашенная разметка пола; квадраты, круги, линии; мячи разного размера, веса и цвета, наклонные поверхности и др.).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2282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3EA8A-C333-40C3-975B-6B68F4825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i="0" u="none" strike="noStrike" baseline="0" dirty="0">
                <a:latin typeface="Calibri,Bold_Embedded"/>
              </a:rPr>
              <a:t>Технические средства и тренажеры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B9E2E-FE11-4616-9F30-98363A8CD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1" u="none" strike="noStrike" baseline="0" dirty="0">
                <a:latin typeface="Calibri,Italic_Embedded"/>
              </a:rPr>
              <a:t>Вторым способом </a:t>
            </a:r>
            <a:r>
              <a:rPr lang="ru-RU" sz="1800" b="0" i="0" u="none" strike="noStrike" baseline="0" dirty="0">
                <a:latin typeface="Calibri,Regular_Embedded"/>
              </a:rPr>
              <a:t>воздействия на занимающихся является программирование с помощью тренажеров длительности, темпа, ритма и других характеристик движения и осуществления опосредованного (через зрительный, слуховой и другие анализаторы) стимулирующего влияния на занимающегося. Данный способ более активно воздействует на спортсмена, поскольку программирует временную компоненту движения и, в отличие от первого, активно использует информационный канал прямой связи.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Главная задача, которую решают устройства данной группы, сводится к объективизации сведений, поступающих к человеку по каналу прямой связи в процессе выполнения им задания. В отличие от так называемых технических средств срочной информации, сигнализирующих о качестве выполняемых спортсменом действий, тренажеры данной группы представляют занимающимся те или иные параметры эталонного (оптимального) варианта разучиваемого упражнения и могут применяться как самостоятельно, так и в комплексе со средствами информации о действиях учащихся.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0719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1FB20A-920B-443C-B6AC-40090D975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Технические средства и тренажеры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D094AA-08E2-4E62-ADF4-D9177428E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13"/>
            <a:ext cx="10515600" cy="525780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1600" b="0" i="0" u="none" strike="noStrike" baseline="0" dirty="0">
                <a:latin typeface="Calibri,Regular_Embedded"/>
              </a:rPr>
              <a:t>В адаптивной физической культуре особенно при работе с лицами, имеющими нарушения сенсорных систем, наибольшее значение приобретают тренажеры, программирующие параметры, включающие временную компоненту движений и адресующие информацию к слуховому или зрительному анализатору.</a:t>
            </a:r>
          </a:p>
          <a:p>
            <a:pPr marL="0" indent="0" algn="l">
              <a:buNone/>
            </a:pPr>
            <a:r>
              <a:rPr lang="ru-RU" sz="1600" b="0" i="0" u="none" strike="noStrike" baseline="0" dirty="0">
                <a:latin typeface="Calibri,Regular_Embedded"/>
              </a:rPr>
              <a:t>Как правило, подобные тренажеры выступают в роли </a:t>
            </a:r>
            <a:r>
              <a:rPr lang="ru-RU" sz="1600" b="0" i="0" u="none" strike="noStrike" baseline="0" dirty="0" err="1">
                <a:latin typeface="Calibri,Regular_Embedded"/>
              </a:rPr>
              <a:t>звуколидеров</a:t>
            </a:r>
            <a:r>
              <a:rPr lang="ru-RU" sz="1600" b="0" i="0" u="none" strike="noStrike" baseline="0" dirty="0">
                <a:latin typeface="Calibri,Regular_Embedded"/>
              </a:rPr>
              <a:t>, информирующих о длительности, темпе, скорости и других характеристиках движений.</a:t>
            </a:r>
          </a:p>
          <a:p>
            <a:pPr marL="0" indent="0" algn="l">
              <a:buNone/>
            </a:pPr>
            <a:r>
              <a:rPr lang="ru-RU" sz="1600" b="0" i="0" u="none" strike="noStrike" baseline="0" dirty="0">
                <a:latin typeface="Calibri,Regular_Embedded"/>
              </a:rPr>
              <a:t>С помощью тренажеров второй группы могут быть запрограммированы оптимальные звуковые сигналы о правильном ритме соединения из нескольких элементов, например: бега, акробатических упражнений, разбега и опорного прыжка и т. п. Воспроизведение этих сигналов в процессе выполнения задания служит внешней подсказкой, которая как бы ведет за собой занимающегося, навязывает ему правильный ритм разучиваемого или совершенствуемого соединения элементов.</a:t>
            </a:r>
          </a:p>
          <a:p>
            <a:pPr marL="0" indent="0" algn="l">
              <a:buNone/>
            </a:pPr>
            <a:r>
              <a:rPr lang="ru-RU" sz="1600" b="0" i="0" u="none" strike="noStrike" baseline="0" dirty="0">
                <a:latin typeface="Calibri,Regular_Embedded"/>
              </a:rPr>
              <a:t>Интересные перспективы открывает использование звуковых сигналов о последовательности напряжения тех или иных мышц в процессе выполнения упражнения. Записанные на магнитофон с помощью </a:t>
            </a:r>
            <a:r>
              <a:rPr lang="ru-RU" sz="1600" b="0" i="0" u="none" strike="noStrike" baseline="0" dirty="0" err="1">
                <a:latin typeface="Calibri,Regular_Embedded"/>
              </a:rPr>
              <a:t>полимиофонической</a:t>
            </a:r>
            <a:r>
              <a:rPr lang="ru-RU" sz="1600" b="0" i="0" u="none" strike="noStrike" baseline="0" dirty="0">
                <a:latin typeface="Calibri,Regular_Embedded"/>
              </a:rPr>
              <a:t> установки сигналы от мышц квалифицированных спортсменов во время выполнения ими двигательных действий могут служить своеобразным ориентиром для правильного воспроизведения мышечных напряжений занимающимися, разучивающими эти двигательные действия.</a:t>
            </a:r>
          </a:p>
          <a:p>
            <a:pPr marL="0" indent="0" algn="l">
              <a:buNone/>
            </a:pPr>
            <a:r>
              <a:rPr lang="ru-RU" sz="1600" b="0" i="0" u="none" strike="noStrike" baseline="0" dirty="0">
                <a:latin typeface="Calibri,Regular_Embedded"/>
              </a:rPr>
              <a:t>Тренажеры, программирующие различные характеристики движений, могут адресовать свою информацию не только слуховому, но и зрительному анализатору. В частности, хорошо известные у бегунов, пловцов и других спортсменов тренажеры, задающие необходимую скорость перемещения занимающегося путем последовательного зажигания электрических лампочек или движения с необходимой скоростью тележки, флажка и т. п., находящихся в поле зрения учащихся, с успехом могут применяться и в адаптивной физической культуре при формировании и совершенствовании скорости бега, например, с глухими и </a:t>
            </a:r>
            <a:r>
              <a:rPr lang="ru-RU" sz="1600" b="0" i="0" u="none" strike="noStrike" baseline="0" dirty="0" err="1">
                <a:latin typeface="Calibri,Regular_Embedded"/>
              </a:rPr>
              <a:t>плохослышащими</a:t>
            </a:r>
            <a:r>
              <a:rPr lang="ru-RU" sz="1600" b="0" i="0" u="none" strike="noStrike" baseline="0" dirty="0">
                <a:latin typeface="Calibri,Regular_Embedded"/>
              </a:rPr>
              <a:t> спортсменами.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94382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DF547-23D3-4FED-8F13-5D488F54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i="0" u="none" strike="noStrike" baseline="0" dirty="0">
                <a:latin typeface="Calibri,Bold_Embedded"/>
              </a:rPr>
              <a:t>Технические средства и тренажеры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B8AFB4-0532-47E9-9B4A-FAA54F80D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800" b="0" i="1" u="none" strike="noStrike" baseline="0" dirty="0">
                <a:latin typeface="Calibri,Italic_Embedded"/>
              </a:rPr>
              <a:t>Третьим способом </a:t>
            </a:r>
            <a:r>
              <a:rPr lang="ru-RU" sz="1800" b="0" i="0" u="none" strike="noStrike" baseline="0" dirty="0">
                <a:latin typeface="Calibri,Regular_Embedded"/>
              </a:rPr>
              <a:t>создания искусственных условий является ограничение нерациональных траекторий и положений звеньев тела занимающегося и снаряда, приводящих к энергетическим потерям, рассеиванию энергии и т. п. Этот способ, в отличие от двух первых, предоставляя информацию в виде оптимальных копиров отдельных точек, еще в большей степени регламентирует действия занимающегося, организуя пространственные ориентиры и направляя развертывание движений по нужному руслу.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адаптивной физической культуре тренажеры этой группы имеют огромное значение для незрячих и слабовидящих занимающихся, инвалидов с ПОДА.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898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FF719-101C-459E-B23D-F72E5EF64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i="0" u="none" strike="noStrike" baseline="0" dirty="0">
                <a:latin typeface="Calibri,Bold_Embedded"/>
              </a:rPr>
              <a:t>Технические средства и тренажеры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2C64B9-FEDE-4987-80B7-593FDFAAD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800" b="0" i="1" u="none" strike="noStrike" baseline="0" dirty="0">
                <a:latin typeface="Calibri,Italic_Embedded"/>
              </a:rPr>
              <a:t>Четвертый способ </a:t>
            </a:r>
            <a:r>
              <a:rPr lang="ru-RU" sz="1800" b="0" i="0" u="none" strike="noStrike" baseline="0" dirty="0">
                <a:latin typeface="Calibri,Regular_Embedded"/>
              </a:rPr>
              <a:t>воздействия тренажеров на занимающегося – оказание обобщенного физического воздействия в виде тяги, приложенной к его телу, как правило, в области общего центра массы (ОЦМ) тела, по направлению вверх, вперед, вперед-вверх, по кругу, назад, вниз; толчка или броска; вращения тела спортсмена вокруг оси, проходящей в области ОЦМ, и др.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Нетрудно видеть, что данный способ создает искусственные условия, которые могут активно влиять на технику выполнения упражнения и реализовывать программы перемещения ОЦМ тела спортсмена (программу места), его вращения (программу ориентации), а также обе эти программы одновременно.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Данный способ можно рассматривать как наиболее доступный и эффективный путь применения тренажеров в адаптивной физической культуре.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271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6D814-1624-4CF6-976C-2CD0E355E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i="0" u="none" strike="noStrike" baseline="0" dirty="0">
                <a:latin typeface="Calibri,Bold_Embedded"/>
              </a:rPr>
              <a:t>Технические средства и тренажеры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0D4C16-A7CD-4447-93EA-48EEC7D87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1" u="none" strike="noStrike" baseline="0" dirty="0">
                <a:latin typeface="Calibri,Italic_Embedded"/>
              </a:rPr>
              <a:t>Пятым способом </a:t>
            </a:r>
            <a:r>
              <a:rPr lang="ru-RU" sz="1800" b="0" i="0" u="none" strike="noStrike" baseline="0" dirty="0">
                <a:latin typeface="Calibri,Regular_Embedded"/>
              </a:rPr>
              <a:t>воздействия тренажеров на человека является управление его суставными движениями (в одном, двух или нескольких суставах). Данный способ, обеспечивая с помощью искусственных условий выполнение той или иной части программы позы, позволяет занимающемуся с самых первых попыток осваивать оптимальный вариант двигательного действия.</a:t>
            </a:r>
          </a:p>
          <a:p>
            <a:pPr marL="0" indent="0" algn="l">
              <a:buNone/>
            </a:pPr>
            <a:r>
              <a:rPr lang="ru-RU" sz="1800" b="0" i="1" u="none" strike="noStrike" baseline="0" dirty="0">
                <a:latin typeface="Calibri,Italic_Embedded"/>
              </a:rPr>
              <a:t>Шестой способ </a:t>
            </a:r>
            <a:r>
              <a:rPr lang="ru-RU" sz="1800" b="0" i="0" u="none" strike="noStrike" baseline="0" dirty="0">
                <a:latin typeface="Calibri,Regular_Embedded"/>
              </a:rPr>
              <a:t>воздействия тренажеров на занимающегося заключается в осуществлении электростимуляции напряжения тех или иных мышечных групп. В отличие от пятого способа, в котором тренажеры воспроизводят кинематику суставных движений человека извне, в данном способе технические средства самым активным образом вмешиваются в процесс управления двигательным действием путем моделирования командных (эфферентных) сигналов к мышцам занимающегося.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2316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B25E02-E17B-4DCC-9E9F-CBF73D687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Определяющие черты методики обучения действиям в адаптивной физической культуре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261BD-86CE-41E6-B6F8-AB450A322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Принципиальной установкой методики обучения двигательным, умственным и перцептивным действиям в адаптивной физической культуре является установка на максимально возможное исключение ошибок из процесса обучения, особенно из этапов начального и углубленного разучивания действий.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Для лиц с отклонениями в состоянии здоровья и инвалидов необходимость введения более жесткого предела разброса тех или иных характеристик движений, по сравнению со здоровыми людьми, обусловлена прежде всего их ограниченными возможностями по коррекции своих действий, а также тем, что для практических целей важен реалистический показатель качества действия, а не индивидуальный и неповторимый рисунок каждого отдельного действия, в котором всегда имеется разброс, вызванный теми или иными причинами.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Так, например, нарушения сенсорных систем, особенно зрения, опорно-двигательного аппарата (ампутации, травмы спинного мозга, церебральные параличи, врожденные недоразвития конечностей), интеллекта и др., приводят к необходимости значительного ограничения возможных (допустимых) отклонений от результата обучения и способа его достижения, поскольку ограниченные возможности по их регулированию могут привести не только к невыполнению двигательной задачи, но и к падению, получению травмы, значительному снижению мотивации к двигательному совершенствованию, прежде всего у инвалидов.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Именно поэтому в адаптивной физической культуре главный вектор усилий преподавателя, тренера, инструктора направлен на исключение ошибок из процесса обучения или как минимум на максимально возможное их сокращение.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009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43441A-37DD-4FA1-9168-7899846B2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Воспитание волевых качеств лиц с отклонениями в состоянии здоровья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7FEE8C-DBCD-4650-8855-4A49B43ED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Волевые качества во многом предопределяются спецификой конкретной деятельности и особенностями самого человека, свойствами нервной системы, темперамента. Проявления волевых качеств наблюдаются при разных мотивах деятельности, различных, а порой и диаметрально противоположных по содержанию морально-нравственных установках.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Занятия физическими упражнениями создают хорошие условия и предпосылки для воспитания лиц с отклонениями в состоянии здоровья, но особенно благоприятны эти условия для воспитания у них волевых качеств, поскольку процесс выполнения физических упражнений, планирование и подготовка к этому процессу, особенности восстановления после нагрузок и другие его проявления немыслимы без конкретных проявлений воли, обусловленных характером преодолеваемых препятствий.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На  сегодняшний день нет однозначной позиции по определению воли и по количеству </a:t>
            </a:r>
            <a:r>
              <a:rPr lang="ru-RU" sz="1800" b="0" i="0" u="none" strike="noStrike" baseline="0" dirty="0" err="1">
                <a:latin typeface="Calibri,Regular_Embedded"/>
              </a:rPr>
              <a:t>волевыхкачеств</a:t>
            </a:r>
            <a:r>
              <a:rPr lang="ru-RU" sz="1800" b="0" i="0" u="none" strike="noStrike" baseline="0" dirty="0">
                <a:latin typeface="Calibri,Regular_Embedded"/>
              </a:rPr>
              <a:t>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Наиболее приемлемым для сферы адаптивной физической культуры является следующее определение волевых качеств – это особенности волевой регуляции, проявляющиеся в конкретных специфических условиях, обусловленных характером преодолеваемых трудностей (Ильин Е. П., 2009).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Рассмотрим две группы волевых качеств, в которых системообразующими качествами являются целеустремленность и самообладание.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767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984B93-1FCF-4B5B-AF62-55FD91D01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Целеустремленность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0C6782-96F6-4D65-8901-FD92D2579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ru-RU" sz="1800" b="0" i="1" u="none" strike="noStrike" baseline="0" dirty="0">
                <a:latin typeface="Calibri,Italic_Embedded"/>
              </a:rPr>
              <a:t>Целеустремленность </a:t>
            </a:r>
            <a:r>
              <a:rPr lang="ru-RU" sz="1800" b="0" i="0" u="none" strike="noStrike" baseline="0" dirty="0">
                <a:latin typeface="Calibri,Regular_Embedded"/>
              </a:rPr>
              <a:t>– это сознательная направленность личности на достижение ближайшей или отдаленной во времени цели, это сознательная и активная направленность личности на определенный результат деятельности (Ильин Е. П., 2009).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Обычно выделяют стратегическую целеустремленность – на всю свою жизнедеятельность и тактическую – на отдельные действия. 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адаптивной физической культуре содержание целей, как стратегических, так и тактических, обладает рядом преимуществ, по сравнению с другими видами деятельности. 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Во-первых, цель имеет выраженную положительную направленность – что хочет достичь человек, а не чего он не хочет. 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Во-вторых, в адаптивной физической культуре очевидна зависимость достижения цели от самого человека. 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В-третьих, наличие у цели сенсорных критериев подтверждения положительной динамики процесса достижения этой цели. 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В-четвертых, корректность и уместность цели, позволяющей учесть ценности других людей, не входить с ними в противоречие, а также отсутствие конфликта с другими ценностями самого человека.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Таким образом, целеустремленность как системообразующее волевое качество в адаптивной физической культуре определяется как проявление воли, характеризующееся ясностью цели и задач, планомерностью конкретных действий и всей деятельности в целом, сосредоточенностью действий, мнений и чувств на непреклонном стремлении и достижении поставленной цели.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170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16D09-649B-4EB4-A479-E05D8A4C8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Самообладание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1F119E-C56B-4304-BFE8-AD3074842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По мнению Е. П. Ильина, </a:t>
            </a:r>
            <a:r>
              <a:rPr lang="ru-RU" sz="1800" b="0" i="1" u="none" strike="noStrike" baseline="0" dirty="0">
                <a:latin typeface="Calibri,Italic_Embedded"/>
              </a:rPr>
              <a:t>самообладание </a:t>
            </a:r>
            <a:r>
              <a:rPr lang="ru-RU" sz="1800" b="0" i="0" u="none" strike="noStrike" baseline="0" dirty="0">
                <a:latin typeface="Calibri,Regular_Embedded"/>
              </a:rPr>
              <a:t>является собирательной характеристикой волевых качеств человека, которая включает в себя выдержку, смелость, решительность, она также может рассматриваться как системообразующее качество для перечисленных волевых проявлений, а также организованности и дисциплинированности.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Известный отечественный спортивный психолог П. А. Рудик рассматривал самообладание как способность не теряться в трудных и неожиданных обстоятельствах, управлять своими действиями, проявляя при этом рассудительность и сообразительность, сохраняя ясность ума и сдерживая отрицательные эмоции: страх, гнев, привычки, стремление, рефлексии, панику.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Очень часто психологи обращают внимание на то, что самообладание выражается в способности человека контролировать чувственную сторону своей психики – эмоции, чувства, желания, привычки, склонности – и подчинять свою деятельность решению поставленных задач и требованиям </a:t>
            </a:r>
            <a:r>
              <a:rPr lang="ru-RU" sz="1800" b="0" i="0" u="none" strike="noStrike" baseline="0" dirty="0" err="1">
                <a:latin typeface="Calibri,Regular_Embedded"/>
              </a:rPr>
              <a:t>общечеловеских</a:t>
            </a:r>
            <a:r>
              <a:rPr lang="ru-RU" sz="1800" b="0" i="0" u="none" strike="noStrike" baseline="0" dirty="0">
                <a:latin typeface="Calibri,Regular_Embedded"/>
              </a:rPr>
              <a:t> норм нравственности (Е. П. Ильин). Самообладание связано с самоконтролем и саморегуляцией эмоционального поведения, самоограничением эмоционального реагирования и зависит, как отмечал С. Л. Рубинштейн, от соотношения между аффектом и интеллектом.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41406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010809-3441-41A6-A918-869EE71AE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Технологии императивного развития физических способностей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EBC51F-9481-40FB-BB2B-FD7E60CDC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адаптивной физической культуре важнейшее место занимают технологии императивного развития физических способностей лиц с отклонениями в состоянии здоровья. Данные технологии предусматривают принудительное перемещение звеньев тела человека, изменения его суставных движений с заданными характеристиками либо с помощью физической помощи, оказываемой непосредственно тренером, либо с помощью императивных тренажеров (С. П. Евсеев).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Повышение специфической работоспособности человека возможно только при условии применения тренировочных воздействий, превышающих тот уровень функциональных возможностей, к которому организм адаптирован, и вынуждающих его к новым приспособительным реакциям. И в решении данной задачи роль технологий императивного развития физических способностей огромна. Они позволяют реализовывать все известные способы интенсификации режима работы организма и его двигательного аппарата: отягощение движения, использование эффективных режимов работы мышц (сочетание преодолевающего, уступающего, изометрического, реверсивного режимов при главной роли преодолевающего; различные варианты статодинамического режима – метод промежуточных напряжений, метод Гофмана, режим внезапного освобождения, </a:t>
            </a:r>
            <a:r>
              <a:rPr lang="ru-RU" sz="1800" b="0" i="0" u="none" strike="noStrike" baseline="0" dirty="0" err="1">
                <a:latin typeface="Calibri,Regular_Embedded"/>
              </a:rPr>
              <a:t>изокинетический</a:t>
            </a:r>
            <a:r>
              <a:rPr lang="ru-RU" sz="1800" b="0" i="0" u="none" strike="noStrike" baseline="0" dirty="0">
                <a:latin typeface="Calibri,Regular_Embedded"/>
              </a:rPr>
              <a:t> и ударный режимы), затруднение или, наоборот, облегчение условий выполнения соревновательного или производственного двигательного действия. Кроме того, данные технологии позволяют осуществлять сенсорную и эмоциональную стимуляцию движений, организуя визуальный, звуковой, механический и другие варианты автоконтроля, обеспечивая возможность использования метода срочной информации и другие приемы.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399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6E8420-0EF3-4657-9AD1-47FAE5768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Средства и методы развития физических способностей у лиц, использующих технические средства для выполнения двигательных действий в положении сидя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1BCBB6-B2F9-4F08-BEC5-A5F3E8F19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Одними из главных проблем развития физических способностей лиц, использующих технические средства для выполнения двигательных действий в положении сидя, являются </a:t>
            </a:r>
            <a:r>
              <a:rPr lang="ru-RU" sz="1800" b="0" i="0" u="none" strike="noStrike" baseline="0" dirty="0" err="1">
                <a:latin typeface="Calibri,Regular_Embedded"/>
              </a:rPr>
              <a:t>монотония</a:t>
            </a:r>
            <a:r>
              <a:rPr lang="ru-RU" sz="1800" b="0" i="0" u="none" strike="noStrike" baseline="0" dirty="0">
                <a:latin typeface="Calibri,Regular_Embedded"/>
              </a:rPr>
              <a:t> и трудности в подборе тренировочных средств и методов, не относящихся к основной деятельности (соревновательной, производственной, образовательной и др.).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Применительно к адаптивному спорту прежде всего необходимо выделить трудности подбора </a:t>
            </a:r>
            <a:r>
              <a:rPr lang="ru-RU" sz="1800" b="0" i="0" u="none" strike="noStrike" baseline="0" dirty="0" err="1">
                <a:latin typeface="Calibri,Regular_Embedded"/>
              </a:rPr>
              <a:t>общеподготовительных</a:t>
            </a:r>
            <a:r>
              <a:rPr lang="ru-RU" sz="1800" b="0" i="0" u="none" strike="noStrike" baseline="0" dirty="0">
                <a:latin typeface="Calibri,Regular_Embedded"/>
              </a:rPr>
              <a:t>, вспомогательных и специально-подготовительных упражнений, используемых в олимпийском спорте (Л. П. Матвеев, В. Н. Платонов и др.).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Эти трудности обусловлены тем, что и спортсмен, и тренер ограничены в выборе технических средств, которые сводятся к коляскам для выполнения соревновательной и внесоревновательной деятельности. В последнем случае используются, как правило, бытовые коляски, получаемые инвалидом в соответствии с индивидуальной программой реабилитации, или </a:t>
            </a:r>
            <a:r>
              <a:rPr lang="ru-RU" sz="1800" b="0" i="0" u="none" strike="noStrike" baseline="0" dirty="0" err="1">
                <a:latin typeface="Calibri,Regular_Embedded"/>
              </a:rPr>
              <a:t>абилитации</a:t>
            </a:r>
            <a:r>
              <a:rPr lang="ru-RU" sz="1800" b="0" i="0" u="none" strike="noStrike" baseline="0" dirty="0">
                <a:latin typeface="Calibri,Regular_Embedded"/>
              </a:rPr>
              <a:t>.</a:t>
            </a:r>
          </a:p>
          <a:p>
            <a:pPr marL="0" indent="0" algn="l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9417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E183E4-A3F6-449F-8BE1-AFF2131BB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0" u="none" strike="noStrike" baseline="0" dirty="0">
                <a:latin typeface="Calibri,Bold_Embedded"/>
              </a:rPr>
              <a:t>Средства и методы развития физических способностей у лиц, использующих технические средства для выполнения двигательных действий в положении сидя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2F13B4-DD30-46EB-9563-FE6E1E652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На различных периодах спортивной тренировки в качестве </a:t>
            </a:r>
            <a:r>
              <a:rPr lang="ru-RU" sz="1800" b="0" i="0" u="none" strike="noStrike" baseline="0" dirty="0" err="1">
                <a:latin typeface="Calibri,Regular_Embedded"/>
              </a:rPr>
              <a:t>общеподготовительных</a:t>
            </a:r>
            <a:r>
              <a:rPr lang="ru-RU" sz="1800" b="0" i="0" u="none" strike="noStrike" baseline="0" dirty="0">
                <a:latin typeface="Calibri,Regular_Embedded"/>
              </a:rPr>
              <a:t> физических упражнений могут быть применены упражнения с использованием колясок для баскетбола, регби, тенниса, танцев, гольфа, боулинга, </a:t>
            </a:r>
            <a:r>
              <a:rPr lang="ru-RU" sz="1800" b="0" i="0" u="none" strike="noStrike" baseline="0" dirty="0" err="1">
                <a:latin typeface="Calibri,Regular_Embedded"/>
              </a:rPr>
              <a:t>бочче</a:t>
            </a:r>
            <a:r>
              <a:rPr lang="ru-RU" sz="1800" b="0" i="0" u="none" strike="noStrike" baseline="0" dirty="0">
                <a:latin typeface="Calibri,Regular_Embedded"/>
              </a:rPr>
              <a:t>, керлинга, стрельбы из лука; фиксирующие средства для легкоатлетических метаний, фехтования, пауэрлифтинга, армспорта и др. Все они позволяют разнообразить тренировочный процесс, обеспечить разностороннюю подготовку лиц с отклонениями в состоянии здоровья, повысить у них интерес к занятиям. В качестве вспомогательных упражнений, создающих специальный фундамент для последующего совершенствования бега в гоночных колясках, могут использоваться двигательные действия с применением гоночных санок и салазок для лыжных гонок, салазок для </a:t>
            </a:r>
            <a:r>
              <a:rPr lang="ru-RU" sz="1800" b="0" i="0" u="none" strike="noStrike" baseline="0" dirty="0" err="1">
                <a:latin typeface="Calibri,Regular_Embedded"/>
              </a:rPr>
              <a:t>следж</a:t>
            </a:r>
            <a:r>
              <a:rPr lang="ru-RU" sz="1800" b="0" i="0" u="none" strike="noStrike" baseline="0" dirty="0">
                <a:latin typeface="Calibri,Regular_Embedded"/>
              </a:rPr>
              <a:t>-хоккея и, вообще, катания на льду, </a:t>
            </a:r>
            <a:r>
              <a:rPr lang="ru-RU" sz="1800" b="0" i="0" u="none" strike="noStrike" baseline="0" dirty="0" err="1">
                <a:latin typeface="Calibri,Regular_Embedded"/>
              </a:rPr>
              <a:t>хандициклов</a:t>
            </a:r>
            <a:r>
              <a:rPr lang="ru-RU" sz="1800" b="0" i="0" u="none" strike="noStrike" baseline="0" dirty="0">
                <a:latin typeface="Calibri,Regular_Embedded"/>
              </a:rPr>
              <a:t> для велоспорта, лодок, гребли (как академической, так на байдарках) и других «перемещающих» технических средств, приводимых в движение активными мышечными усилиями рук, плечевого пояса и туловища человека (Евсеев С. П., </a:t>
            </a:r>
            <a:r>
              <a:rPr lang="ru-RU" sz="1800" b="0" i="0" u="none" strike="noStrike" baseline="0" dirty="0" err="1">
                <a:latin typeface="Calibri,Regular_Embedded"/>
              </a:rPr>
              <a:t>Курдыбайло</a:t>
            </a:r>
            <a:r>
              <a:rPr lang="ru-RU" sz="1800" b="0" i="0" u="none" strike="noStrike" baseline="0" dirty="0">
                <a:latin typeface="Calibri,Regular_Embedded"/>
              </a:rPr>
              <a:t> С. Ф., </a:t>
            </a:r>
            <a:r>
              <a:rPr lang="ru-RU" sz="1800" b="0" i="0" u="none" strike="noStrike" baseline="0" dirty="0" err="1">
                <a:latin typeface="Calibri,Regular_Embedded"/>
              </a:rPr>
              <a:t>Сусляев</a:t>
            </a:r>
            <a:r>
              <a:rPr lang="ru-RU" sz="1800" b="0" i="0" u="none" strike="noStrike" baseline="0" dirty="0">
                <a:latin typeface="Calibri,Regular_Embedded"/>
              </a:rPr>
              <a:t> В. Г., 2007, 2008).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Специально-подготовительными упражнениями для совершенствования бега в гоночных колясках могут быть упражнения с использованием этих колясок и средствами, создающими сопротивление движению и </a:t>
            </a:r>
            <a:r>
              <a:rPr lang="ru-RU" sz="1800" b="0" i="0" u="none" strike="noStrike" baseline="0" dirty="0" err="1">
                <a:latin typeface="Calibri,Regular_Embedded"/>
              </a:rPr>
              <a:t>отягощяющими</a:t>
            </a:r>
            <a:r>
              <a:rPr lang="ru-RU" sz="1800" b="0" i="0" u="none" strike="noStrike" baseline="0" dirty="0">
                <a:latin typeface="Calibri,Regular_Embedded"/>
              </a:rPr>
              <a:t> как суставные движения человека, так перемещение гоночной коляски (внешний тормоз). Могут использоваться и другие «перемещающие» технические средства, с помощью которых удается осуществить структурно-функциональное моделирование двигательных действий спортсмена и реализовать принцип сопряженного воздействия, динамического соответствия тренировочного и соревновательного упражнений (В. М. Дьячков, Ю. В. Верхошанский и др.).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877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115F9-71DF-4C6B-B89D-E952C6598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Организация адаптивного физического воспитания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29E93A-A0B6-468F-9503-15B469F4B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Адаптивное физическое воспитание (как вид адаптивной физической культуры) – это физическое воспитание (как вид физической культуры) для лиц с отклонениями в состоянии здоровья, включая, разумеется, и инвалидов. Поэтому все существующие на сегодняшний день формы физического воспитания, предназначенные для лиц с отклонениями в состоянии здоровья, для лиц с отклонениями в развитии, для лиц с ограниченными возможностями здоровья, для инвалидов всех возрастов и нозологических групп и т. п., а именно: занятия по физическому воспитанию, занятия по ритмике, уроки по физической культуре и др. – сегодня правильнее относить к формам адаптивного физического воспитания и называть – занятия по адаптивному физическому воспитанию, уроки по адаптивному физическому воспитанию или уроки по адаптивной физической культуре.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7736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8F21C-D002-4807-9E09-352307918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0" i="0" u="none" strike="noStrike" baseline="0" dirty="0">
                <a:latin typeface="Calibri,Regular_Embedded"/>
              </a:rPr>
              <a:t>Дошкольные образовательные учреждения: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FC2602-B33F-4D69-8F45-DDA79E605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детский сад компенсирующего вида с приоритетным осуществлением квалифицированной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коррекции отклонений в физическом и психическом развитии воспитанников;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детский сад присмотра и оздоровления с приоритетным осуществлением санитарно-гигиенических,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профилактических и оздоровительных мероприятий и процедур;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детский сад комбинированного вида (в состав комбинированного детского сада могут входить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общеразвивающие, компенсирующие и оздоровительные группы в разном сочетании).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620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8A339-AE5B-494B-A360-EFDCEA7E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0" i="0" u="none" strike="noStrike" baseline="0" dirty="0">
                <a:latin typeface="Calibri,Regular_Embedded"/>
              </a:rPr>
              <a:t>Специальные (коррекционные) общеобразовательные учреждения I–VIII видов для обучающихся,</a:t>
            </a:r>
            <a:br>
              <a:rPr lang="ru-RU" sz="1800" b="0" i="0" u="none" strike="noStrike" baseline="0" dirty="0">
                <a:latin typeface="Calibri,Regular_Embedded"/>
              </a:rPr>
            </a:br>
            <a:r>
              <a:rPr lang="ru-RU" sz="1800" b="0" i="0" u="none" strike="noStrike" baseline="0" dirty="0">
                <a:latin typeface="Calibri,Regular_Embedded"/>
              </a:rPr>
              <a:t>воспитанников с отклонениями в развитии: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BFBD73-7C03-481C-8DBC-35D6F1AA2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I вид – для неслышащих (глухих);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II вид – для слабослышащих и позднооглохших;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III вид – для незрячих (слепых);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IV вид – для слабовидящих и </a:t>
            </a:r>
            <a:r>
              <a:rPr lang="ru-RU" sz="1800" b="0" i="0" u="none" strike="noStrike" baseline="0" dirty="0" err="1">
                <a:latin typeface="Calibri,Regular_Embedded"/>
              </a:rPr>
              <a:t>поздноослепших</a:t>
            </a:r>
            <a:r>
              <a:rPr lang="ru-RU" sz="1800" b="0" i="0" u="none" strike="noStrike" baseline="0" dirty="0">
                <a:latin typeface="Calibri,Regular_Embedded"/>
              </a:rPr>
              <a:t>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V вид – для детей с тяжелыми нарушениями речи;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VI вид – для детей с нарушениями опорно-двигательного аппарата;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VII вид – для детей с задержкой психического развития;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VIII вид – для умственно отсталых детей. Образовательные учреждения профессионального обучения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и среднего профессионального образования – специальное (коррекционное) профессиональное (техникумы, колледжи) для детей и подростков с отклонениями в развитии.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790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CC39A9-2F6F-4428-95BB-37D6AA23A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Высшее и средне-профессиональное 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CC1DD2-15E5-4A04-8A94-BA7BB353C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Единственное в России специализированное учреждение высшего образования – Московский государственный гуманитарный институт-интернат.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Кроме перечисленных образовательных учреждений, профессиональное обучение и образование реализуются: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 профессиональных колледжах (техникумах и училищах) (строительных, швейных, сельскохозяйственных и др.);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 учебно-курсовых комбинатах (пунктах), учебно-производственных центрах, технических школах,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вечерних (сменных) профессиональных училищах.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Среднее профессиональное и высшее образование обучающиеся получают в специальных средних образовательных учреждениях и в различных формах интеграции в учреждениях общего назначения как среднего, так и профессионального высшего образования.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К системе специального образования относятся и так называемые классы компенсирующего обучения и специальные (коррекционные) классы, которые в последние годы открываются в массовой школе, особенно широко для детей с задержкой психического развития.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3815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FAC29-3C6B-4935-95AF-B60821DA8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0" i="0" u="none" strike="noStrike" baseline="0" dirty="0">
                <a:latin typeface="Calibri,Regular_Embedded"/>
              </a:rPr>
              <a:t>Помимо перечисленных в системе специального образования, функционируют и другие</a:t>
            </a:r>
            <a:br>
              <a:rPr lang="ru-RU" sz="1800" b="0" i="0" u="none" strike="noStrike" baseline="0" dirty="0">
                <a:latin typeface="Calibri,Regular_Embedded"/>
              </a:rPr>
            </a:br>
            <a:r>
              <a:rPr lang="ru-RU" sz="1800" b="0" i="0" u="none" strike="noStrike" baseline="0" dirty="0">
                <a:latin typeface="Calibri,Regular_Embedded"/>
              </a:rPr>
              <a:t>образовательные учреждения для детей с отклонениями в развитии и ограниченными возможностями</a:t>
            </a:r>
            <a:br>
              <a:rPr lang="ru-RU" sz="1800" b="0" i="0" u="none" strike="noStrike" baseline="0" dirty="0">
                <a:latin typeface="Calibri,Regular_Embedded"/>
              </a:rPr>
            </a:br>
            <a:r>
              <a:rPr lang="ru-RU" sz="1800" b="0" i="0" u="none" strike="noStrike" baseline="0" dirty="0">
                <a:latin typeface="Calibri,Regular_Embedded"/>
              </a:rPr>
              <a:t>здоровья, куда относятся: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76031E-49E5-4FBD-9F72-958CC220D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оздоровительные образовательные учреждения санаторного типа для детей, нуждающихся в длительном лечении (санаторно-лесная школа, санаторная школа-интернат, санаторный детский дом);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образовательные учреждения для детей, нуждающихся в психолого-педагогической и медико- социальной (ППМС) помощи (ППМС – центры диагностики и консультирования, сопровождения, психолого-педагогической реабилитации и коррекции, социально-трудовой адаптации и профориентации, лечебной педагогики и дифференцированного обучения);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специальные учебно-воспитательные учреждения для детей и подростков с девиантным поведением и отклонениями в развитии (специальная общеобразовательная школа, специальное профессиональное училище).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7056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A29CD-1CA2-470A-ACFA-FC501CAB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Организация адаптивного физического воспитания в системе массового образования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FB06F3-A441-4811-9A06-F4BCA80D5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Адаптивное физическое воспитание в системе массового образования осуществляется преимущественно в общеобразовательных школах и вузах с контингентом школьников и студентов специальных медицинских групп. В эти группы включаются учащиеся и студенты, имеющие такие отклонения в состоянии здоровья, которые являются противопоказанием к повышенной физической нагрузке.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Занятия физической культурой с занимающимися специальной группы должны проводиться по специально разработанной программе в условиях обычного режима школы или вуза. Дети, подростки и молодежь со значительными отклонениями в состоянии здоровья нуждаются в занятиях ЛФК. 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Включение учащихся и студентов в специальную медицинскую группу может носить как временный, так и постоянный характер – в зависимости от вида и тяжести заболевания и наличия других отклонений в состоянии здоровья. Перевод из специальной в подготовительную группу, а затем в основную должен производиться педагогом совместно с врачом при условии положительных результатов, полученных во время занятий в предыдущей группе.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зависимости от тяжести и характера заболеваний школьников, отнесенных к специальной медицинской группе, рекомендуется разделять на подгруппы – А и Б – с целью более дифференцированного подхода к назначению двигательных режимов.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Подгруппа А – школьники, имеющие отклонения в состоянии здоровья обратимого характера, ослабленные различными заболеваниями.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Подгруппа Б – школьники, имеющие тяжелые, необратимые изменения в деятельности органов и систем.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6943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1CF02B-266D-4618-9AF8-89A61588F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8666"/>
          </a:xfrm>
        </p:spPr>
        <p:txBody>
          <a:bodyPr/>
          <a:lstStyle/>
          <a:p>
            <a:pPr algn="ctr"/>
            <a:r>
              <a:rPr lang="ru-RU" sz="1800" dirty="0">
                <a:latin typeface="Calibri,Regular_Embedded"/>
              </a:rPr>
              <a:t>О</a:t>
            </a:r>
            <a:r>
              <a:rPr lang="ru-RU" sz="1800" b="0" i="0" u="none" strike="noStrike" baseline="0" dirty="0">
                <a:latin typeface="Calibri,Regular_Embedded"/>
              </a:rPr>
              <a:t>рганизация и управление адаптивным физическим воспитанием в массовой школе</a:t>
            </a:r>
            <a:br>
              <a:rPr lang="ru-RU" sz="1800" b="0" i="0" u="none" strike="noStrike" baseline="0" dirty="0">
                <a:latin typeface="Calibri,Regular_Embedded"/>
              </a:rPr>
            </a:br>
            <a:r>
              <a:rPr lang="ru-RU" sz="1800" b="0" i="0" u="none" strike="noStrike" baseline="0" dirty="0">
                <a:latin typeface="Calibri,Regular_Embedded"/>
              </a:rPr>
              <a:t>сводятся к следующему: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D634F7-D3AF-4C5F-869B-BB8189514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751" y="969065"/>
            <a:ext cx="11648661" cy="5888935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1600" b="0" i="0" u="none" strike="noStrike" baseline="0" dirty="0">
                <a:latin typeface="Calibri,Regular_Embedded"/>
              </a:rPr>
              <a:t>1. Определение школьников с отклонениями в состоянии здоровья, которых, по сути, освобождают от традиционных уроков по физической культуре.</a:t>
            </a:r>
          </a:p>
          <a:p>
            <a:pPr marL="0" indent="0" algn="l">
              <a:buNone/>
            </a:pPr>
            <a:r>
              <a:rPr lang="ru-RU" sz="1600" b="0" i="0" u="none" strike="noStrike" baseline="0" dirty="0">
                <a:latin typeface="Calibri,Regular_Embedded"/>
              </a:rPr>
              <a:t>2. Распределение школьников с отклонениями в состоянии здоровья, освобожденных от обычных уроков по физической культуре, на три группы: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дети и подростки со значительными отклонениями в состоянии здоровья, которым рекомендуются занятия только ЛФК (группа ЛФК);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дети и подростки с отклонениями в состоянии здоровья обратимого характера, ослабленные различными заболеваниями (специальная медицинская группа, подгруппа А), которым рекомендуются двигательные режимы при частоте пульса до 150 уд./мин;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школьники, имеющие тяжелые, необратимые изменения в деятельности органов и систем (специальная медицинская группа, подгруппа Б), которым рекомендуются двигательные режимы при частоте пульса до 130 уд./мин.</a:t>
            </a:r>
          </a:p>
          <a:p>
            <a:pPr marL="0" indent="0" algn="l">
              <a:buNone/>
            </a:pPr>
            <a:r>
              <a:rPr lang="ru-RU" sz="1600" b="0" i="0" u="none" strike="noStrike" baseline="0" dirty="0">
                <a:latin typeface="Calibri,Regular_Embedded"/>
              </a:rPr>
              <a:t>3. Осуществление деятельности по адаптивному физическому воспитанию со школьниками, освобожденными от традиционных уроков физической культуры, в соответствии с проведенным распределением их на группы: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дети и подростки, отнесенные к группе ЛФК, освобождаются от занятий адаптивным физическим воспитанием и отправляются на занятия ЛФК в лечебно-профилактические учреждения (там, где это возможно) или им назначаются соответствующее лечение и наблюдение;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школьники, отнесенные к специальной медицинской группе как к подгруппе А, так и к подгруппе Б, должны заниматься адаптивным физическим воспитанием, занятия по которому планируются в расписании и проводятся до или после уроков из расчета 2 раза в неделю по 45 мин или 3 раза в неделю по 30 мин;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дети и подростки, отнесенные к специальной медицинской группе, в связи с их разделением на подгруппы А и Б образуют группы, состоящие из школьников разных классов 1–4, 5–8, 9–11 или других сочетаний, и занимаются в них до или после уроков.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520154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F61C2-CEB2-43DC-9817-009A75C0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Отличительные черты адаптивного физического воспитания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2C6BE7-5FE1-430B-A336-5029D3850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1. Адаптивное физическое воспитание является обязательным для всех детей, подростков, молодежи независимо от состояния их здоровья. Занятия по адаптивному физическому воспитанию включены в государственные образовательные стандарты, предназначенные для всех перечисленных возрастных групп занимающихся.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2. Занятия (уроки) по адаптивному физическому воспитанию должны проводиться по образовательным программам, утвержденным образовательной организацией, и по авторским программам, прошедшим соответствующую экспертизу.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3. К проведению занятий (уроков) по адаптивному физическому воспитанию допускаются лица, имеющие среднее профессиональное или высшее образование в области адаптивной физической культуры или в области физической культуры и спорта, прошедшие курсы повышения квалификации или систему переподготовки по адаптивной физической культуре.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4. Практические занятия (уроки) по адаптивному физическому воспитанию должны проводиться на спортивных объектах (спортивных залах, стадионах, бассейнах, открытых спортивных площадках и др.), удовлетворяющих санитарно-гигиеническим и противопожарным требованиям. Эти объекты должны быть оснащены спортивным оборудованием и инвентарем, необходимыми для реализации соответствующих адаптированных образовательных программ.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738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FD604B-0EC8-4C83-9A8D-BF7CFF3A2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0" i="0" u="none" strike="noStrike" baseline="0" dirty="0">
                <a:latin typeface="Calibri,Regular_Embedded"/>
              </a:rPr>
              <a:t>Конкретизация цели адаптивного физического воспитания позволяет определить иерархию и</a:t>
            </a:r>
            <a:br>
              <a:rPr lang="ru-RU" sz="1800" b="0" i="0" u="none" strike="noStrike" baseline="0" dirty="0">
                <a:latin typeface="Calibri,Regular_Embedded"/>
              </a:rPr>
            </a:br>
            <a:r>
              <a:rPr lang="ru-RU" sz="1800" b="0" i="0" u="none" strike="noStrike" baseline="0" dirty="0">
                <a:latin typeface="Calibri,Regular_Embedded"/>
              </a:rPr>
              <a:t>приоритетность задач данного вида адаптивной физической культуры: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B45A65-F6F4-40A8-89EF-327606E3E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коррекция основного дефекта занимающегося путем обеспечения его рациональной двигательной деятельностью, применения физических методов воздействия (холода, тепла, сенсорных раздражителей и др.), психологических способов активизации сознания;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коррекция сопутствующих заболеваний и вторичных отклонений, обусловленных основным дефектом;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компенсация наличных возможностей инвалида и человека с отклонениями в состоянии здоровья путем развития, сохранения и использования в новом качестве сохранных телесно-двигательных характеристик для снижения отрицательного влияния на жизнедеятельность человека основного дефекта, сопутствующих заболеваний, вторичных отклонений;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профилактика сопутствующих заболеваний и вторичных отклонений;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обучение жизненно и профессионально важным знаниям, умениям и навыкам;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развитие и совершенствование физических и психических качеств и способностей занимающихся;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воспитание свойств личности.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7765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A0512-6785-45C3-A16A-7D43F9921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>
                <a:latin typeface="Calibri,Regular_Embedded"/>
              </a:rPr>
              <a:t>У</a:t>
            </a:r>
            <a:r>
              <a:rPr lang="ru-RU" sz="1800" b="0" i="0" u="none" strike="noStrike" baseline="0" dirty="0">
                <a:latin typeface="Calibri,Regular_Embedded"/>
              </a:rPr>
              <a:t>чителя, педагоги, воспитатели, инструкторы-методисты адаптивной физической культуры, работающие в системе адаптивного физического воспитания, должны знать и использовать на занятиях (уроках):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E6E02B-6C37-4417-AB7C-C9B510C27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шкалы развития и проявления жизненной компетенции в возрастном аспекте (навыков самообслуживания, </a:t>
            </a:r>
            <a:r>
              <a:rPr lang="ru-RU" sz="1800" b="0" i="0" u="none" strike="noStrike" baseline="0" dirty="0" err="1">
                <a:latin typeface="Calibri,Regular_Embedded"/>
              </a:rPr>
              <a:t>пространственно-временно́й</a:t>
            </a:r>
            <a:r>
              <a:rPr lang="ru-RU" sz="1800" b="0" i="0" u="none" strike="noStrike" baseline="0" dirty="0">
                <a:latin typeface="Calibri,Regular_Embedded"/>
              </a:rPr>
              <a:t> ориентировки, социально-бытовой ориентации, коммуникативной деятельности, самосознания и сознательной регуляции собственного поведения в обществе, жизненного кругозора, жизненного и профессионального самоопределения, социальной мобильности и др.);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способы оценки в рамках материала по своей дисциплине уровня достижений по каждой из указанных выше шкал жизненной компетентности;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разделы программ по адаптивному физическому воспитанию, в рамках которых можно целенаправленно формировать жизненную компетентность у разных категорий детей;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новые компоненты действующих программ, с помощью которых возможно более эффективное формирование жизненной компетентности для разных нозологических групп детей с отклонениями в развитии;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условия (в том числе нетрадиционные) для внедрения программ целенаправленного формирования жизненной компетентности.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1259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980266-BE55-4ED0-A168-3B1EAD3E9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Занятия с детьми 1-го года жизни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5FF142-F9C8-4004-8DE5-72FE32611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dirty="0">
                <a:latin typeface="Calibri,Regular_Embedded"/>
              </a:rPr>
              <a:t>М</a:t>
            </a:r>
            <a:r>
              <a:rPr lang="ru-RU" sz="1800" b="0" i="0" u="none" strike="noStrike" baseline="0" dirty="0">
                <a:latin typeface="Calibri,Regular_Embedded"/>
              </a:rPr>
              <a:t>етодика реабилитации детей 1-го года жизни с перинатальным повреждением нервной системы (</a:t>
            </a:r>
            <a:r>
              <a:rPr lang="ru-RU" sz="1800" b="0" i="0" u="none" strike="noStrike" baseline="0" dirty="0" err="1">
                <a:latin typeface="Calibri,Regular_Embedded"/>
              </a:rPr>
              <a:t>Минк</a:t>
            </a:r>
            <a:r>
              <a:rPr lang="ru-RU" sz="1800" b="0" i="0" u="none" strike="noStrike" baseline="0" dirty="0">
                <a:latin typeface="Calibri,Regular_Embedded"/>
              </a:rPr>
              <a:t> И. Н., Решетнева Г. А., 2003).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эту методику включены средства традиционной ЛФК, массаж, адаптивного физического воспитания: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лечебный массаж как средство коррекции двигательных нарушений; разновидностью массажа выступает холистический </a:t>
            </a:r>
            <a:r>
              <a:rPr lang="ru-RU" sz="1800" b="0" i="0" u="none" strike="noStrike" baseline="0" dirty="0" err="1">
                <a:latin typeface="Calibri,Regular_Embedded"/>
              </a:rPr>
              <a:t>пальсинг</a:t>
            </a:r>
            <a:r>
              <a:rPr lang="ru-RU" sz="1800" b="0" i="0" u="none" strike="noStrike" baseline="0" dirty="0">
                <a:latin typeface="Calibri,Regular_Embedded"/>
              </a:rPr>
              <a:t> (холистический – целостный, </a:t>
            </a:r>
            <a:r>
              <a:rPr lang="ru-RU" sz="1800" b="0" i="0" u="none" strike="noStrike" baseline="0" dirty="0" err="1">
                <a:latin typeface="Calibri,Regular_Embedded"/>
              </a:rPr>
              <a:t>пальсинг</a:t>
            </a:r>
            <a:r>
              <a:rPr lang="ru-RU" sz="1800" b="0" i="0" u="none" strike="noStrike" baseline="0" dirty="0">
                <a:latin typeface="Calibri,Regular_Embedded"/>
              </a:rPr>
              <a:t> – пульсация) – легкие сотрясения, вибрации всего тела и отдельных сегментов;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физические упражнения (пассивные, пассивно-активные, рефлекторные, дыхательные, упражнения в висе и на </a:t>
            </a:r>
            <a:r>
              <a:rPr lang="ru-RU" sz="1800" b="0" i="0" u="none" strike="noStrike" baseline="0" dirty="0" err="1">
                <a:latin typeface="Calibri,Regular_Embedded"/>
              </a:rPr>
              <a:t>физиоролле</a:t>
            </a:r>
            <a:r>
              <a:rPr lang="ru-RU" sz="1800" b="0" i="0" u="none" strike="noStrike" baseline="0" dirty="0">
                <a:latin typeface="Calibri,Regular_Embedded"/>
              </a:rPr>
              <a:t>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упражнения с отягощениями;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криотерапия;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упражнения для коррекции речи.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4886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8A44C-6208-4A56-8718-A6CF6171B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dirty="0">
                <a:latin typeface="Calibri,Regular_Embedded"/>
              </a:rPr>
              <a:t>Н</a:t>
            </a:r>
            <a:r>
              <a:rPr lang="ru-RU" sz="1800" b="0" i="0" u="none" strike="noStrike" baseline="0" dirty="0">
                <a:latin typeface="Calibri,Regular_Embedded"/>
              </a:rPr>
              <a:t>аиболее важные для жизни умения и навыки, которые должны быть под пристальным вниманием педагогов и учителей.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572E10-B291-46E2-8798-054229B13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2" y="1426264"/>
            <a:ext cx="11360426" cy="5337313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1600" b="0" i="1" u="none" strike="noStrike" baseline="0" dirty="0">
                <a:latin typeface="Calibri,Italic_Embedded"/>
              </a:rPr>
              <a:t>Первая группа </a:t>
            </a:r>
            <a:r>
              <a:rPr lang="ru-RU" sz="1600" b="0" i="0" u="none" strike="noStrike" baseline="0" dirty="0">
                <a:latin typeface="Calibri,Regular_Embedded"/>
              </a:rPr>
              <a:t>таких </a:t>
            </a:r>
            <a:r>
              <a:rPr lang="ru-RU" sz="1600" b="0" i="1" u="none" strike="noStrike" baseline="0" dirty="0">
                <a:latin typeface="Calibri,Italic_Embedded"/>
              </a:rPr>
              <a:t>умений </a:t>
            </a:r>
            <a:r>
              <a:rPr lang="ru-RU" sz="1600" b="0" i="0" u="none" strike="noStrike" baseline="0" dirty="0">
                <a:latin typeface="Calibri,Regular_Embedded"/>
              </a:rPr>
              <a:t>и </a:t>
            </a:r>
            <a:r>
              <a:rPr lang="ru-RU" sz="1600" b="0" i="1" u="none" strike="noStrike" baseline="0" dirty="0">
                <a:latin typeface="Calibri,Italic_Embedded"/>
              </a:rPr>
              <a:t>навыков </a:t>
            </a:r>
            <a:r>
              <a:rPr lang="ru-RU" sz="1600" b="0" i="0" u="none" strike="noStrike" baseline="0" dirty="0">
                <a:latin typeface="Calibri,Regular_Embedded"/>
              </a:rPr>
              <a:t>позволяет человеку перемещаться в пространстве. Это – ходьба, бег, лазанье и </a:t>
            </a:r>
            <a:r>
              <a:rPr lang="ru-RU" sz="1600" b="0" i="0" u="none" strike="noStrike" baseline="0" dirty="0" err="1">
                <a:latin typeface="Calibri,Regular_Embedded"/>
              </a:rPr>
              <a:t>переползание</a:t>
            </a:r>
            <a:r>
              <a:rPr lang="ru-RU" sz="1600" b="0" i="0" u="none" strike="noStrike" baseline="0" dirty="0">
                <a:latin typeface="Calibri,Regular_Embedded"/>
              </a:rPr>
              <a:t>, перекатывание, прыжки на одной ноге, с одной на другую, на двух ногах (в том числе через скакалку) и др.</a:t>
            </a:r>
          </a:p>
          <a:p>
            <a:pPr marL="0" indent="0" algn="l">
              <a:buNone/>
            </a:pPr>
            <a:r>
              <a:rPr lang="ru-RU" sz="1600" b="0" i="1" u="none" strike="noStrike" baseline="0" dirty="0">
                <a:latin typeface="Calibri,Italic_Embedded"/>
              </a:rPr>
              <a:t>Вторая группа умений </a:t>
            </a:r>
            <a:r>
              <a:rPr lang="ru-RU" sz="1600" b="0" i="0" u="none" strike="noStrike" baseline="0" dirty="0">
                <a:latin typeface="Calibri,Regular_Embedded"/>
              </a:rPr>
              <a:t>и </a:t>
            </a:r>
            <a:r>
              <a:rPr lang="ru-RU" sz="1600" b="0" i="1" u="none" strike="noStrike" baseline="0" dirty="0">
                <a:latin typeface="Calibri,Italic_Embedded"/>
              </a:rPr>
              <a:t>навыков </a:t>
            </a:r>
            <a:r>
              <a:rPr lang="ru-RU" sz="1600" b="0" i="0" u="none" strike="noStrike" baseline="0" dirty="0">
                <a:latin typeface="Calibri,Regular_Embedded"/>
              </a:rPr>
              <a:t>дает возможность правильно ориентироваться во времени. Это – умения определять </a:t>
            </a:r>
            <a:r>
              <a:rPr lang="ru-RU" sz="1600" b="0" i="0" u="none" strike="noStrike" baseline="0" dirty="0" err="1">
                <a:latin typeface="Calibri,Regular_Embedded"/>
              </a:rPr>
              <a:t>временны́е</a:t>
            </a:r>
            <a:r>
              <a:rPr lang="ru-RU" sz="1600" b="0" i="0" u="none" strike="noStrike" baseline="0" dirty="0">
                <a:latin typeface="Calibri,Regular_Embedded"/>
              </a:rPr>
              <a:t> интервалы различной продолжительности между сигналами, адресованными к различным сенсорным системам, разной интенсивности; умения дифференцировать </a:t>
            </a:r>
            <a:r>
              <a:rPr lang="ru-RU" sz="1600" b="0" i="0" u="none" strike="noStrike" baseline="0" dirty="0" err="1">
                <a:latin typeface="Calibri,Regular_Embedded"/>
              </a:rPr>
              <a:t>временны́е</a:t>
            </a:r>
            <a:r>
              <a:rPr lang="ru-RU" sz="1600" b="0" i="0" u="none" strike="noStrike" baseline="0" dirty="0">
                <a:latin typeface="Calibri,Regular_Embedded"/>
              </a:rPr>
              <a:t> сигналы, следующие последовательно один за другим, через заданные промежутки времени и др.</a:t>
            </a:r>
          </a:p>
          <a:p>
            <a:pPr marL="0" indent="0" algn="l">
              <a:buNone/>
            </a:pPr>
            <a:r>
              <a:rPr lang="ru-RU" sz="1600" b="0" i="1" u="none" strike="noStrike" baseline="0" dirty="0">
                <a:latin typeface="Calibri,Italic_Embedded"/>
              </a:rPr>
              <a:t>Третья группа умений </a:t>
            </a:r>
            <a:r>
              <a:rPr lang="ru-RU" sz="1600" b="0" i="0" u="none" strike="noStrike" baseline="0" dirty="0">
                <a:latin typeface="Calibri,Regular_Embedded"/>
              </a:rPr>
              <a:t>и </a:t>
            </a:r>
            <a:r>
              <a:rPr lang="ru-RU" sz="1600" b="0" i="1" u="none" strike="noStrike" baseline="0" dirty="0">
                <a:latin typeface="Calibri,Italic_Embedded"/>
              </a:rPr>
              <a:t>навыков </a:t>
            </a:r>
            <a:r>
              <a:rPr lang="ru-RU" sz="1600" b="0" i="0" u="none" strike="noStrike" baseline="0" dirty="0">
                <a:latin typeface="Calibri,Regular_Embedded"/>
              </a:rPr>
              <a:t>– </a:t>
            </a:r>
            <a:r>
              <a:rPr lang="ru-RU" sz="1600" b="0" i="0" u="none" strike="noStrike" baseline="0" dirty="0" err="1">
                <a:latin typeface="Calibri,Regular_Embedded"/>
              </a:rPr>
              <a:t>пространственно-временна́я</a:t>
            </a:r>
            <a:r>
              <a:rPr lang="ru-RU" sz="1600" b="0" i="0" u="none" strike="noStrike" baseline="0" dirty="0">
                <a:latin typeface="Calibri,Regular_Embedded"/>
              </a:rPr>
              <a:t> ориентировка – определение времени заданных пространственных перемещений (поступательных, вращательных, комбинированных); времени выполнения заданного количества обычных шагов, циклов бега, выполняемых с различной скоростью, прыжков, вращений вокруг вертикальной оси, заданного количества кувырков; заданного количества шагов с одновременными поворотами вокруг вертикальной оси и др.</a:t>
            </a:r>
          </a:p>
          <a:p>
            <a:pPr marL="0" indent="0" algn="l">
              <a:buNone/>
            </a:pPr>
            <a:r>
              <a:rPr lang="ru-RU" sz="1600" b="0" i="1" u="none" strike="noStrike" baseline="0" dirty="0">
                <a:latin typeface="Calibri,Italic_Embedded"/>
              </a:rPr>
              <a:t>Четвертая группа компонентов жизненной компетентности </a:t>
            </a:r>
            <a:r>
              <a:rPr lang="ru-RU" sz="1600" b="0" i="0" u="none" strike="noStrike" baseline="0" dirty="0">
                <a:latin typeface="Calibri,Regular_Embedded"/>
              </a:rPr>
              <a:t>– это преодоление различных препятствий (</a:t>
            </a:r>
            <a:r>
              <a:rPr lang="ru-RU" sz="1600" b="0" i="0" u="none" strike="noStrike" baseline="0" dirty="0" err="1">
                <a:latin typeface="Calibri,Regular_Embedded"/>
              </a:rPr>
              <a:t>перелезание</a:t>
            </a:r>
            <a:r>
              <a:rPr lang="ru-RU" sz="1600" b="0" i="0" u="none" strike="noStrike" baseline="0" dirty="0">
                <a:latin typeface="Calibri,Regular_Embedded"/>
              </a:rPr>
              <a:t>, </a:t>
            </a:r>
            <a:r>
              <a:rPr lang="ru-RU" sz="1600" b="0" i="0" u="none" strike="noStrike" baseline="0" dirty="0" err="1">
                <a:latin typeface="Calibri,Regular_Embedded"/>
              </a:rPr>
              <a:t>подползание</a:t>
            </a:r>
            <a:r>
              <a:rPr lang="ru-RU" sz="1600" b="0" i="0" u="none" strike="noStrike" baseline="0" dirty="0">
                <a:latin typeface="Calibri,Regular_Embedded"/>
              </a:rPr>
              <a:t>, перемещение по вертикали, например по гимнастической лестнице, обход препятствий и др.) и навыки сохранения равновесия (статического и динамического).</a:t>
            </a:r>
          </a:p>
          <a:p>
            <a:pPr marL="0" indent="0" algn="l">
              <a:buNone/>
            </a:pPr>
            <a:r>
              <a:rPr lang="ru-RU" sz="1600" b="0" i="1" u="none" strike="noStrike" baseline="0" dirty="0">
                <a:latin typeface="Calibri,Italic_Embedded"/>
              </a:rPr>
              <a:t>Пятая группа навыков жизненной компетенции </a:t>
            </a:r>
            <a:r>
              <a:rPr lang="ru-RU" sz="1600" b="0" i="0" u="none" strike="noStrike" baseline="0" dirty="0">
                <a:latin typeface="Calibri,Regular_Embedded"/>
              </a:rPr>
              <a:t>дает возможность перемещения груза. Это – перенос груза, подбрасывания и ловля мячей различного веса, ловля мячей после отскока от пола, метание на точность и дальность, качание и толкание предметов, жонглирование мячом, осуществляемое руками и ногами, и др.</a:t>
            </a:r>
          </a:p>
          <a:p>
            <a:pPr marL="0" indent="0" algn="l">
              <a:buNone/>
            </a:pPr>
            <a:r>
              <a:rPr lang="ru-RU" sz="1600" b="0" i="1" u="none" strike="noStrike" baseline="0" dirty="0">
                <a:latin typeface="Calibri,Italic_Embedded"/>
              </a:rPr>
              <a:t>Шестая группа </a:t>
            </a:r>
            <a:r>
              <a:rPr lang="ru-RU" sz="1600" b="0" i="0" u="none" strike="noStrike" baseline="0" dirty="0">
                <a:latin typeface="Calibri,Regular_Embedded"/>
              </a:rPr>
              <a:t>важнейших для жизни и, в частности, для самообслуживания </a:t>
            </a:r>
            <a:r>
              <a:rPr lang="ru-RU" sz="1600" b="0" i="1" u="none" strike="noStrike" baseline="0" dirty="0">
                <a:latin typeface="Calibri,Italic_Embedded"/>
              </a:rPr>
              <a:t>умений </a:t>
            </a:r>
            <a:r>
              <a:rPr lang="ru-RU" sz="1600" b="0" i="0" u="none" strike="noStrike" baseline="0" dirty="0">
                <a:latin typeface="Calibri,Regular_Embedded"/>
              </a:rPr>
              <a:t>и </a:t>
            </a:r>
            <a:r>
              <a:rPr lang="ru-RU" sz="1600" b="0" i="1" u="none" strike="noStrike" baseline="0" dirty="0">
                <a:latin typeface="Calibri,Italic_Embedded"/>
              </a:rPr>
              <a:t>навыков </a:t>
            </a:r>
            <a:r>
              <a:rPr lang="ru-RU" sz="1600" b="0" i="0" u="none" strike="noStrike" baseline="0" dirty="0">
                <a:latin typeface="Calibri,Regular_Embedded"/>
              </a:rPr>
              <a:t>включает в себя навыки выполнения упражнений пальцами и кистями рук. В настоящее время выявлена положительная связь между уровнем сформированности так называемой мелкой моторики и уровнем развития некоторых психических функций, в частности функции речи.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713715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A64AC-08F9-4EE1-BFBA-D5DF13BD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Занятия по адаптивному физическому воспитанию в вузах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BE03E0-78A8-45C6-98CB-EDB15056A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Наиболее востребованным среди студентов, отнесенных по состоянию здоровья к специальным медицинским группам, является такое содержание, которое позволяет удовлетворять их потребности по коррекции: 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состава тела и фигуры (шейпинг, аэробика, </a:t>
            </a:r>
            <a:r>
              <a:rPr lang="ru-RU" sz="1800" b="0" i="0" u="none" strike="noStrike" baseline="0" dirty="0" err="1">
                <a:latin typeface="Calibri,Regular_Embedded"/>
              </a:rPr>
              <a:t>гидроаэробика</a:t>
            </a:r>
            <a:r>
              <a:rPr lang="ru-RU" sz="1800" b="0" i="0" u="none" strike="noStrike" baseline="0" dirty="0">
                <a:latin typeface="Calibri,Regular_Embedded"/>
              </a:rPr>
              <a:t>, ритмическая гимнастика и др.);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психического состояния (танцевальные упражнения и средства танцевальной терапии, </a:t>
            </a:r>
            <a:r>
              <a:rPr lang="ru-RU" sz="1800" b="0" i="0" u="none" strike="noStrike" baseline="0" dirty="0" err="1">
                <a:latin typeface="Calibri,Regular_Embedded"/>
              </a:rPr>
              <a:t>психогимнастические</a:t>
            </a:r>
            <a:r>
              <a:rPr lang="ru-RU" sz="1800" b="0" i="0" u="none" strike="noStrike" baseline="0" dirty="0">
                <a:latin typeface="Calibri,Regular_Embedded"/>
              </a:rPr>
              <a:t> комплексы, двигательные программы, сочетающиеся с ментальным тренингом, элементы двигательной пластики и др.);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остроты зрения (гимнастика для глазодвигательных мышц, упражнения на офтальмологических тренажерах и др.).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60236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A46F4A-4176-4926-B5CF-EC7EC0B93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0" u="none" strike="noStrike" baseline="0" dirty="0">
                <a:solidFill>
                  <a:srgbClr val="000000"/>
                </a:solidFill>
                <a:latin typeface="Calibri,Bold_Embedded"/>
              </a:rPr>
              <a:t>Адаптивное физическое воспитание с лицами пожилого возраста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DF73CB-0D35-4C7C-856E-B649FD434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Людям пожилого возраста для сохранения здоровья и творческого долголетия необходима сбалансированная двигательная активность, учитывающая их психофизические особенности и потребности, направленная на приостановление процессов преждевременного старения. Инволюционные изменения сердечно-сосудистой системы, опорно-двигательного аппарата и других систем не позволяют лицам старшего возраста выполнять многие физические упражнения, так как они могут вызвать перенапряжение организма и стать толчком к негативным изменениям в нем.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рамках физической культуры эту проблему решить можно, например, средствами двигательной рекреации, если нет больших отклонений в состоянии здоровья человека. Но, учитывая отрицательное влияние окружающей среды, снижение качества жизни и общего уровня здоровья пенсионеров, данных средств для положительного и стойкого результата, как правило, недостаточно.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Основная цель адаптивного физического воспитания в пожилом возрасте – развитие жизнеспособности человека, имеющего устойчивые отклонения в состоянии здоровья, и тем самым способствование продления активного периода жизни за счет обеспечения оптимального режима функционирования отпущенных природой и имеющихся в наличии (оставшихся в процессе жизни) его телесно-двигательных характеристик и духовных сил.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8169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C127-BD57-4D4E-9259-36760902E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Calibri,Regular_Embedded"/>
              </a:rPr>
              <a:t>Общими задачами адаптивного физического воспитания в третьем (пожилом) возрасте являются:</a:t>
            </a:r>
            <a:br>
              <a:rPr lang="ru-RU" sz="2400" dirty="0">
                <a:latin typeface="Calibri,Regular_Embedded"/>
              </a:rPr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887EBF-E981-47A8-92A2-CB220FA98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удовлетворение биологических потребностей человека в двигательной активности;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противодействие инволюционным процессом;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активизация деятельности организма с помощью движений;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профилактика неблагоприятных воздействий на организм человека;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восстановление сниженных или временно утраченных функций организма;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развитие индивидуальных творческих способностей человека;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создание условий для самопознания, самоутверждения.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7487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CEDA6-E8DA-4C6F-BE7F-4B89EFB9A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Calibri,Bold_Embedded"/>
              </a:rPr>
              <a:t>Формы организации занятий адаптивным физическим воспитанием с лицами пожилого возраста</a:t>
            </a:r>
            <a:br>
              <a:rPr lang="ru-RU" sz="2800" b="1" dirty="0">
                <a:latin typeface="Calibri,Bold_Embedded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93098B-7C0D-4C56-AC77-B579DC119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Занятия адаптивной физической культурой с людьми пожилого возраста осуществляются в виде:</a:t>
            </a:r>
          </a:p>
          <a:p>
            <a:pPr algn="l"/>
            <a:r>
              <a:rPr lang="ru-RU" sz="1800" dirty="0">
                <a:latin typeface="Calibri,Regular_Embedded"/>
              </a:rPr>
              <a:t>к</a:t>
            </a:r>
            <a:r>
              <a:rPr lang="ru-RU" sz="1800" b="0" i="0" u="none" strike="noStrike" baseline="0" dirty="0">
                <a:latin typeface="Calibri,Regular_Embedded"/>
              </a:rPr>
              <a:t>оллективных уроков (занятий): групп здоровья, клубов любителей бега, центров здоровья при парках и спортивных сооружениях, групп ЛФК);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индивидуальных под руководством педагога;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самостоятельных.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При выборе форм занятий адаптивной физической культурой необходимо обеспечивать занимающимся возможность для проявления инициативы и самостоятельности, творчества, расширения познавательных интересов, получения удовлетворения как от самостоятельного процесса занятий, так и от его результата.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По мнению большинства исследователей, лучшей формой организации занятий адаптивным физическим воспитанием являются группы здоровья, где занятия проводятся квалифицированными инструкторами-методистами, имеющими специальное образование. При этой форме занятий имеется возможность постоянно осуществлять врачебный контроль и самоконтроль. Это позволяет своевременно выявлять отклонения в состоянии здоровья занимающихся и дозировать нагрузку при выполнении физических упражнений. В условиях групп здоровья легче комплексно использовать различные средства адаптивной физической культуры с элементами закаливания, массажа, сбалансированного питания и т. 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3959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3B3E-37FD-4B79-A224-622F2C928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160" y="365125"/>
            <a:ext cx="10629901" cy="1325563"/>
          </a:xfrm>
        </p:spPr>
        <p:txBody>
          <a:bodyPr/>
          <a:lstStyle/>
          <a:p>
            <a:pPr algn="ctr"/>
            <a:r>
              <a:rPr lang="ru-RU" sz="1800" b="1" i="0" u="none" strike="noStrike" baseline="0" dirty="0">
                <a:latin typeface="Calibri,Bold_Embedded"/>
              </a:rPr>
              <a:t>Междисциплинарная команда специалистов для работы с детьми, имеющими отклонения в развитии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2FB3D0-81C8-4B9A-997F-C946ADF4E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 России в специальном (коррекционном) образовании состав междисциплинарной команды зависит от вида образовательного учреждения.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Во всех этих учреждениях работают следующие специалисты: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педагог-психолог;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социальный педагог;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врач, имеющий специализацию в зависимости от вида учреждения;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медсестры;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специалист по физической (адаптивной физической) культуре;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музыкальный работник;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инструктор по труду;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специалист по коррекционной педагогике (дефектологии);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воспитатель (старший воспитатель, помощник воспитателя).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7783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7138</Words>
  <Application>Microsoft Office PowerPoint</Application>
  <PresentationFormat>Широкоэкранный</PresentationFormat>
  <Paragraphs>298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6" baseType="lpstr">
      <vt:lpstr>Arial</vt:lpstr>
      <vt:lpstr>Calibri</vt:lpstr>
      <vt:lpstr>Calibri Light</vt:lpstr>
      <vt:lpstr>Calibri,Bold_Embedded</vt:lpstr>
      <vt:lpstr>Calibri,Italic_Embedded</vt:lpstr>
      <vt:lpstr>Calibri,Regular_Embedded</vt:lpstr>
      <vt:lpstr>Times New Roman</vt:lpstr>
      <vt:lpstr>Тема Office</vt:lpstr>
      <vt:lpstr>Организация занятий физическими упражнениями для лиц с ограниченными возможностями</vt:lpstr>
      <vt:lpstr>Адаптивная физическая культура </vt:lpstr>
      <vt:lpstr>Адаптивная физическая культура  интегрирует в себе три самостоятельных области знаний </vt:lpstr>
      <vt:lpstr>Общие понятия и определения</vt:lpstr>
      <vt:lpstr>Основные категории граждан, отнесенные к «лицам с отклонениями в состоянии здоровья»</vt:lpstr>
      <vt:lpstr>Основные учреждения и организации, в которых работают специалисты по адаптивной физической культуре</vt:lpstr>
      <vt:lpstr>Функции адаптивной физической культуры</vt:lpstr>
      <vt:lpstr>Основные виды адаптивной физической культуры</vt:lpstr>
      <vt:lpstr>Основное средство адаптивной ФК</vt:lpstr>
      <vt:lpstr>В литературе наиболее часто встречаются следующие классификации (Курамшин Ю. Ф., 2003):</vt:lpstr>
      <vt:lpstr>Применительно к адаптивной физической культуре Л. В. Шапкова (2005) дополнительно выделяет следующие классификационные критерии и группы физических упражнений:</vt:lpstr>
      <vt:lpstr>Специальный спортивный инвентарь для лиц с отклонениями в состоянии здоровья</vt:lpstr>
      <vt:lpstr>Технические средства можно разделить на три группы: </vt:lpstr>
      <vt:lpstr>«Перемещающие» технические средства</vt:lpstr>
      <vt:lpstr>Вторая группа технических средств («обеспечивающие» технические средства), выделенных по первому классификационному признаку, может быть дополнительно разделена на подгруппы исходя из особенностей вида деятельности, для которого предлагаются эти средства. </vt:lpstr>
      <vt:lpstr>Третья группа технических средств – «фиксирующие» – также может быть разделена на подгруппы в зависимости от основной деятельности, выполняемой занимающимся (например, от действий, характерных для того или иного вида адаптивного спорта). </vt:lpstr>
      <vt:lpstr>Средства вербального (речевого) воздействия</vt:lpstr>
      <vt:lpstr>Средства обеспечения наглядности</vt:lpstr>
      <vt:lpstr>Технические средства и тренажеры</vt:lpstr>
      <vt:lpstr>Технические средства и тренажеры</vt:lpstr>
      <vt:lpstr>Технические средства и тренажеры</vt:lpstr>
      <vt:lpstr>Технические средства и тренажеры</vt:lpstr>
      <vt:lpstr>Технические средства и тренажеры</vt:lpstr>
      <vt:lpstr>Технические средства и тренажеры</vt:lpstr>
      <vt:lpstr>Определяющие черты методики обучения действиям в адаптивной физической культуре</vt:lpstr>
      <vt:lpstr>Воспитание волевых качеств лиц с отклонениями в состоянии здоровья</vt:lpstr>
      <vt:lpstr>Целеустремленность</vt:lpstr>
      <vt:lpstr>Самообладание</vt:lpstr>
      <vt:lpstr>Технологии императивного развития физических способностей</vt:lpstr>
      <vt:lpstr>Средства и методы развития физических способностей у лиц, использующих технические средства для выполнения двигательных действий в положении сидя</vt:lpstr>
      <vt:lpstr>Средства и методы развития физических способностей у лиц, использующих технические средства для выполнения двигательных действий в положении сидя</vt:lpstr>
      <vt:lpstr>Организация адаптивного физического воспитания</vt:lpstr>
      <vt:lpstr>Дошкольные образовательные учреждения:</vt:lpstr>
      <vt:lpstr>Специальные (коррекционные) общеобразовательные учреждения I–VIII видов для обучающихся, воспитанников с отклонениями в развитии:</vt:lpstr>
      <vt:lpstr>Высшее и средне-профессиональное образование</vt:lpstr>
      <vt:lpstr>Помимо перечисленных в системе специального образования, функционируют и другие образовательные учреждения для детей с отклонениями в развитии и ограниченными возможностями здоровья, куда относятся:</vt:lpstr>
      <vt:lpstr>Организация адаптивного физического воспитания в системе массового образования</vt:lpstr>
      <vt:lpstr>Организация и управление адаптивным физическим воспитанием в массовой школе сводятся к следующему:</vt:lpstr>
      <vt:lpstr>Отличительные черты адаптивного физического воспитания</vt:lpstr>
      <vt:lpstr>Конкретизация цели адаптивного физического воспитания позволяет определить иерархию и приоритетность задач данного вида адаптивной физической культуры:</vt:lpstr>
      <vt:lpstr>Учителя, педагоги, воспитатели, инструкторы-методисты адаптивной физической культуры, работающие в системе адаптивного физического воспитания, должны знать и использовать на занятиях (уроках):</vt:lpstr>
      <vt:lpstr>Занятия с детьми 1-го года жизни</vt:lpstr>
      <vt:lpstr>Наиболее важные для жизни умения и навыки, которые должны быть под пристальным вниманием педагогов и учителей.</vt:lpstr>
      <vt:lpstr>Занятия по адаптивному физическому воспитанию в вузах</vt:lpstr>
      <vt:lpstr>Адаптивное физическое воспитание с лицами пожилого возраста</vt:lpstr>
      <vt:lpstr>Общими задачами адаптивного физического воспитания в третьем (пожилом) возрасте являются: </vt:lpstr>
      <vt:lpstr>Формы организации занятий адаптивным физическим воспитанием с лицами пожилого возраста </vt:lpstr>
      <vt:lpstr>Междисциплинарная команда специалистов для работы с детьми, имеющими отклонения в развитии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занятий физическими упражнениями для лиц с ограниченными возможностями</dc:title>
  <dc:creator>Николай Чертов</dc:creator>
  <cp:lastModifiedBy>Николай Чертов</cp:lastModifiedBy>
  <cp:revision>19</cp:revision>
  <dcterms:created xsi:type="dcterms:W3CDTF">2024-09-11T12:50:25Z</dcterms:created>
  <dcterms:modified xsi:type="dcterms:W3CDTF">2024-09-11T19:25:59Z</dcterms:modified>
</cp:coreProperties>
</file>