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6" d="100"/>
          <a:sy n="96" d="100"/>
        </p:scale>
        <p:origin x="60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F833B-660A-D8BF-605B-DE3CB22F9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34A4E0-5890-2001-20F7-25A839C1F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AEDC26-D276-4D96-ABF5-28E0B0E6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2EBD9B-F77D-E3B6-438C-4A7CF058B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2E9D04-B14D-983D-18D1-CDAEADF1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18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9319C4-99AB-F551-3163-72D8C7505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B2F15-0BE0-A033-E272-B6956F4AF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4CBC4F-93F5-2E1C-425F-91A4E7F4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BB91EB-F077-8D97-67FC-27155084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054173-1713-36D3-D510-5384B08D1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95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7C7BC-D2DB-12E8-CA91-B37DF8A9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A971C2-8207-3820-6E47-2E917792D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57EA40-48F4-EFCD-0D79-AE644071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687E38-423C-2BCC-363D-2B1E9640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7B4A04-89B2-4F45-D95D-57A1049F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28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140A3-0A1C-FDB7-82A1-D4011EE2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6C3F5E-FC50-D418-0205-45FFC3395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6876FA-8531-0528-3362-1BFDA11A9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54FA5B-A88D-80FB-2D7C-3299577C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7536A2-9F52-57B7-C5C4-24BECFB6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E05F8A-D3FF-9B9C-395B-9ABFB1FE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241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95E80-0021-DCB4-5E74-EEEA524D5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6BBCA4-BFC3-6F28-CB20-B466A566A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86227F-FFC6-8933-FBAA-36BE513F2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39F5A46-E1FF-638D-D46B-E5A4D1AEF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B3D4DA-9466-FB9B-910F-0FC6B370D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504EDE-9A3A-A63E-F802-827F56EE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3731DDE-18EE-9062-5BC3-5A04EB82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1822D4-BB58-CC3A-4F7E-99C02F03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0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401D6-05AF-2966-3BA6-64D39DFA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9E701BB-657E-BB25-6C9D-2C177822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704618-50F9-1073-351E-67A40E5A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FE2A54-EE6E-C2A6-A01C-530EBEC9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80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2A22AB-30C0-8768-190B-F306381A6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4D5602-434C-9C92-0711-0DD633132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518787-7FB1-980B-4EEA-FA02748CD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51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B5EC1-2346-5AEC-C814-E408AFE97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7045CA-061C-298B-C00C-A2E02A079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F4E866-256C-4E56-3B50-B61A818BA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9CDF2F-6F8B-0847-4C06-5FAC6A3B8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C02CFB-76B4-0957-6383-67FAED4C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386F99-42BA-E506-D084-ABA538CB9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1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BFCEB-2054-EF1C-EBCB-B9FA84C3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8A3EDB-1083-427B-4EE1-1663FECED5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420545-6312-3615-73CE-135EC81B6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142154-445D-CB7D-3826-B314F807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9B950E-83C1-7946-EFAC-22C415FD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F4035-6BBE-BFEA-94DD-FE5E5049E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62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5CDB7-E89C-EF88-EED4-A5AE5EFB8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7BE5C2-2ABB-1EE8-E7DC-9C5C99EB5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037020-702B-08FE-2C46-803D1458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569694-DC4A-A638-6B3E-98DEBBA6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0AEB2-1E9B-4BF9-A84C-8B222D1B3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8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FDE185-0548-C28D-56E9-11B452254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F2B9E7-826F-D648-967F-B3C835D90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45A3BA-64B9-EADE-2563-7F6B0140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32FCF7-7A00-4392-9C18-09A502141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10F95E-B2E7-F661-5E04-60B68F08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53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D6DEA-3A96-E44F-3E95-5C810FBC9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CCAB9E-D68F-FC00-08CD-F37AB0292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2ACFC7-FB9B-33FB-B860-F3847A742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7BD63-934E-4830-B5E1-2B3CFAE0914C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973117-4865-9E48-0E4C-76B3F1B87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254396-5591-BFBD-3CF4-7F260B4994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8C35B-AE7E-4D0E-A642-79B4B015B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0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5FBD0-8D9F-275E-F546-CC1A3D13C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ru-RU" sz="4800" dirty="0">
                <a:solidFill>
                  <a:srgbClr val="FFFFFF"/>
                </a:solidFill>
              </a:rPr>
              <a:t>Адаптивное плавание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B85CCA-26FF-A455-E276-3DE08D16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0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CF61F-622F-EEB0-37A6-97B7C63AE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ru-RU" dirty="0"/>
              <a:t>Адаптивное плавание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1808A0-2114-6A9C-541C-2F42C19A0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37" y="1838960"/>
            <a:ext cx="4958966" cy="4974083"/>
          </a:xfrm>
        </p:spPr>
        <p:txBody>
          <a:bodyPr>
            <a:noAutofit/>
          </a:bodyPr>
          <a:lstStyle/>
          <a:p>
            <a:r>
              <a:rPr lang="ru-RU" sz="2000" dirty="0"/>
              <a:t>Адаптивное плавание представляет собой физкультурно-спортивную водную дисциплину, которая включает специально разработанные программы и нормативы. Они учитывают особенности и возможности лиц с ментальными нарушениями. В основе плавания лежит использование в лечебных целях физических упражнений, подводного массажа, разнообразного инвентаря. Такие мероприятия являются </a:t>
            </a:r>
            <a:r>
              <a:rPr lang="ru-RU" sz="2000" dirty="0" err="1"/>
              <a:t>абилитационными</a:t>
            </a:r>
            <a:r>
              <a:rPr lang="ru-RU" sz="2000" dirty="0"/>
              <a:t>, что очень важно для обеспечения полноценной жизни людей с ограниченными возможностями здоровья. 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BD3B1490-CEDB-BEB3-A703-07F44FD69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839" y="1456497"/>
            <a:ext cx="6459943" cy="4312012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115BB-56A3-4FE6-D45D-3B43D87F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Кому это нужно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3EBA9-4492-D67B-4C51-5FC5196B8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Занятия подходят людям с разными особенностями:</a:t>
            </a:r>
          </a:p>
          <a:p>
            <a:pPr>
              <a:buFontTx/>
              <a:buChar char="-"/>
            </a:pPr>
            <a:r>
              <a:rPr lang="ru-RU" dirty="0"/>
              <a:t>с нарушениями опорно-двигательного аппарата (например, при ДЦП);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333333"/>
                </a:solidFill>
                <a:latin typeface="YS Text"/>
              </a:rPr>
              <a:t>проблемы со слухом или зрением;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с ментальными нарушениями (синдром Дауна, расстройства аутистического спектра, задержка психического развития);</a:t>
            </a:r>
          </a:p>
          <a:p>
            <a:pPr marL="0" indent="0">
              <a:buNone/>
            </a:pPr>
            <a:r>
              <a:rPr lang="ru-RU" dirty="0"/>
              <a:t>- в период восстановления после травм или операций;</a:t>
            </a:r>
          </a:p>
          <a:p>
            <a:pPr>
              <a:buFontTx/>
              <a:buChar char="-"/>
            </a:pPr>
            <a:r>
              <a:rPr lang="ru-RU" dirty="0"/>
              <a:t>тем, кто испытывает сильный страх перед водой или имеет высокий уровень тревожности.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64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C8DF0-530F-40F1-A935-F90854B8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6049"/>
          </a:xfrm>
        </p:spPr>
        <p:txBody>
          <a:bodyPr/>
          <a:lstStyle/>
          <a:p>
            <a:r>
              <a:rPr lang="ru-RU" b="1" dirty="0"/>
              <a:t>В чем польза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7FE78B-ADF7-AB24-667C-344798555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Занятия дают комплексный эффект:</a:t>
            </a:r>
          </a:p>
          <a:p>
            <a:pPr>
              <a:buFontTx/>
              <a:buChar char="-"/>
            </a:pPr>
            <a:r>
              <a:rPr lang="ru-RU" sz="2000" b="1" dirty="0"/>
              <a:t>Физическое развитие.</a:t>
            </a:r>
            <a:r>
              <a:rPr lang="ru-RU" sz="2000" dirty="0"/>
              <a:t> Вода естественным образом разгружает суставы и позвоночник, поэтому движения выполняются легче, чем на суше. Это позволяет укреплять мышцы, улучшать координацию, формировать правильный мышечный корсет, развивать</a:t>
            </a:r>
            <a:r>
              <a:rPr lang="en-US" sz="2000" dirty="0"/>
              <a:t> (</a:t>
            </a:r>
            <a:r>
              <a:rPr lang="ru-RU" sz="2000" dirty="0"/>
              <a:t>воспитывать) выносливость.</a:t>
            </a:r>
          </a:p>
          <a:p>
            <a:pPr>
              <a:buFontTx/>
              <a:buChar char="-"/>
            </a:pPr>
            <a:r>
              <a:rPr lang="ru-RU" sz="2000" b="1" dirty="0"/>
              <a:t>Коррекция нарушений.</a:t>
            </a:r>
            <a:r>
              <a:rPr lang="ru-RU" sz="2000" dirty="0"/>
              <a:t> Плавание помогает корректировать нарушения осанки, снимать мышечные спазмы и улучшать подвижность суставов.</a:t>
            </a:r>
          </a:p>
          <a:p>
            <a:pPr>
              <a:buFontTx/>
              <a:buChar char="-"/>
            </a:pPr>
            <a:r>
              <a:rPr lang="ru-RU" sz="2000" b="1" dirty="0"/>
              <a:t>Оздоровление.</a:t>
            </a:r>
            <a:r>
              <a:rPr lang="ru-RU" sz="2000" dirty="0"/>
              <a:t> Занятия благотворно влияют на сердечно-сосудистую и дыхательную системы, повышают общий тонус организма.</a:t>
            </a:r>
          </a:p>
          <a:p>
            <a:pPr>
              <a:buFontTx/>
              <a:buChar char="-"/>
            </a:pPr>
            <a:r>
              <a:rPr lang="ru-RU" sz="2200" b="1" dirty="0"/>
              <a:t>Психологический эффект.</a:t>
            </a:r>
            <a:r>
              <a:rPr lang="ru-RU" sz="2200" dirty="0"/>
              <a:t> Освоение новых навыков и преодоление страха дают мощный заряд уверенности в себе, снижают тревожность.</a:t>
            </a:r>
          </a:p>
          <a:p>
            <a:pPr>
              <a:buFontTx/>
              <a:buChar char="-"/>
            </a:pPr>
            <a:r>
              <a:rPr lang="ru-RU" sz="2200" b="1" dirty="0"/>
              <a:t>Социализация.</a:t>
            </a:r>
            <a:r>
              <a:rPr lang="ru-RU" sz="2200" dirty="0"/>
              <a:t> Групповые занятия создают условия для общения, развития коммуникативных навыков и чувства принадлежности к коллективу.</a:t>
            </a:r>
          </a:p>
          <a:p>
            <a:pPr>
              <a:buFontTx/>
              <a:buChar char="-"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50952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DA41C-4789-80CF-7E1F-5B907997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ru-RU" sz="3700" b="1"/>
              <a:t>Основные направления физического развития</a:t>
            </a:r>
            <a:br>
              <a:rPr lang="ru-RU" sz="3700" b="1"/>
            </a:b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36A5-2E0A-F6BA-63E4-27F4C8022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1991360"/>
            <a:ext cx="5709917" cy="4248719"/>
          </a:xfrm>
        </p:spPr>
        <p:txBody>
          <a:bodyPr anchor="ctr">
            <a:normAutofit/>
          </a:bodyPr>
          <a:lstStyle/>
          <a:p>
            <a:r>
              <a:rPr lang="ru-RU" sz="2400" dirty="0"/>
              <a:t>В процессе занятий адаптивным плаванием решаются несколько ключевых задач:</a:t>
            </a:r>
          </a:p>
          <a:p>
            <a:pPr>
              <a:buFontTx/>
              <a:buChar char="-"/>
            </a:pPr>
            <a:r>
              <a:rPr lang="ru-RU" sz="1800" b="1" dirty="0"/>
              <a:t>Коррекция и компенсация двигательных нарушений. </a:t>
            </a:r>
            <a:r>
              <a:rPr lang="ru-RU" sz="1800" dirty="0"/>
              <a:t> Адаптивное плавание помогает корректировать нарушения опорно-двигательного аппарата (осанка, плоскостопие), улучшать подвижность суставов, нормализовать мышечный тонус и формировать компенсаторные двигательные навыки. Для людей с поражениями опорно-двигательного аппарата это особенно важно: вода создаёт эффект «</a:t>
            </a:r>
            <a:r>
              <a:rPr lang="ru-RU" sz="1800" dirty="0" err="1"/>
              <a:t>гидроневесомости</a:t>
            </a:r>
            <a:r>
              <a:rPr lang="ru-RU" sz="1800" dirty="0"/>
              <a:t>», разгружая позвоночник и суставы, что позволяет безопасно укреплять мышцы и улучшать координацию.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193ACB97-3B69-3893-1BE1-A1322CC1C1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81" r="17375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886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47942-958B-AFAD-4B87-34712EB7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ru-RU" dirty="0"/>
              <a:t>Основные направления физического развития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B5C3ED-7C66-B111-594C-25504EC5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- </a:t>
            </a:r>
            <a:r>
              <a:rPr lang="ru-RU" sz="2000" b="1" dirty="0"/>
              <a:t>Развитие физических качеств.</a:t>
            </a:r>
            <a:r>
              <a:rPr lang="ru-RU" sz="2000" dirty="0"/>
              <a:t> Занятия способствуют совершенствованию основных качеств: выносливости, силы, быстроты, ловкости и гибкости. При этом для разных нозологических групп приоритеты могут различаться. Например, для спортсменов с поражениями опорно-двигательного аппарата на первом месте стоит выносливость и координационные способности, на втором — мышечная сила и гибкость.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7485DE59-2CB9-5126-185B-B05022A59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491" y="1818517"/>
            <a:ext cx="5567597" cy="417569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2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3B387-0617-E242-38A1-B86634D7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ru-RU"/>
              <a:t>Основные направления физического развития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BABE4F-FBBD-4AE8-95A1-0E017D429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/>
              <a:t>- </a:t>
            </a:r>
            <a:r>
              <a:rPr lang="ru-RU" sz="2000" b="1"/>
              <a:t>Укрепление </a:t>
            </a:r>
            <a:r>
              <a:rPr lang="ru-RU" sz="2000" b="1" dirty="0"/>
              <a:t>функциональных систем организма.</a:t>
            </a:r>
            <a:r>
              <a:rPr lang="ru-RU" sz="2000" dirty="0"/>
              <a:t> Плавание положительно влияет на сердечно-сосудистую и дыхательную системы: ритмичная работа мышц улучшает сердечную деятельность, повышает подвижность грудной клетки и жизненную ёмкость лёгких. 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D4F1DB03-BB84-8B28-CAE1-511BB0F6E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577" y="1555921"/>
            <a:ext cx="3482600" cy="5159409"/>
          </a:xfrm>
          <a:prstGeom prst="rect">
            <a:avLst/>
          </a:prstGeom>
        </p:spPr>
      </p:pic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31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51819-FB52-E333-B028-5F05069F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3400"/>
              <a:t>Основные направления физического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0500E3-2FB8-09DE-F3B1-4CEDE857D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/>
              <a:t>- </a:t>
            </a:r>
            <a:r>
              <a:rPr lang="ru-RU" sz="2000" b="1"/>
              <a:t>Формирование </a:t>
            </a:r>
            <a:r>
              <a:rPr lang="ru-RU" sz="2000" b="1" dirty="0"/>
              <a:t>жизненно необходимых двигательных умений.</a:t>
            </a:r>
            <a:r>
              <a:rPr lang="ru-RU" sz="2000" dirty="0"/>
              <a:t> Человек осваивает базовые навыки плавания, которые не только повышают самостоятельность, но и служат базой для дальнейшего физического развития.</a:t>
            </a:r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23648E96-1CCA-27AC-8B35-7349A11845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85" r="9424" b="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78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FC775-2B09-D263-07F6-252155B94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3700" b="1"/>
              <a:t>Особенности воздействия водной среды</a:t>
            </a:r>
            <a:endParaRPr lang="ru-RU" sz="37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F1E67-20E8-FD4E-0B42-EF730E325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36194"/>
            <a:ext cx="4941347" cy="4150685"/>
          </a:xfrm>
        </p:spPr>
        <p:txBody>
          <a:bodyPr anchor="ctr">
            <a:normAutofit fontScale="85000" lnSpcReduction="10000"/>
          </a:bodyPr>
          <a:lstStyle/>
          <a:p>
            <a:r>
              <a:rPr lang="ru-RU" sz="2100" b="1" dirty="0"/>
              <a:t>Уникальные свойства воды создают особые условия для физического развития: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700" dirty="0"/>
              <a:t>- Разгрузка опорно-двигательного аппарата. В воде тело находится в состоянии, близком к невесомости, что позволяет безопасно укреплять мышцы, не создавая избыточной нагрузки на суставы и позвоночник. </a:t>
            </a:r>
          </a:p>
          <a:p>
            <a:pPr marL="0" indent="0">
              <a:buNone/>
            </a:pPr>
            <a:r>
              <a:rPr lang="ru-RU" sz="1700" dirty="0"/>
              <a:t>- Сопротивление воды. Это стимулирует работу мышц, улучшает кровообращение и лимфоотток, способствует развитию дыхательной мускулатуры. </a:t>
            </a:r>
          </a:p>
          <a:p>
            <a:pPr marL="0" indent="0">
              <a:buNone/>
            </a:pPr>
            <a:r>
              <a:rPr lang="ru-RU" sz="1700" dirty="0"/>
              <a:t>- Тепловые свойства воды. Тёплая вода (около +29–32 °C) помогает снизить мышечный тонус и улучшить координацию, что особенно важно для людей с ДЦП. </a:t>
            </a:r>
          </a:p>
          <a:p>
            <a:pPr marL="0" indent="0">
              <a:buNone/>
            </a:pPr>
            <a:r>
              <a:rPr lang="ru-RU" sz="1700" dirty="0"/>
              <a:t>- Психологический комфорт. Вода оказывает успокаивающее и тонизирующее действие одновременно, что помогает преодолеть страх и тревожность, часто сопутствующие ограничениям по здоровью. </a:t>
            </a:r>
          </a:p>
          <a:p>
            <a:pPr marL="0" indent="0">
              <a:buNone/>
            </a:pPr>
            <a:endParaRPr lang="ru-RU" sz="1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FED4C0-FA7D-F1E9-F47A-C34842323F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47" r="21197"/>
          <a:stretch>
            <a:fillRect/>
          </a:stretch>
        </p:blipFill>
        <p:spPr>
          <a:xfrm>
            <a:off x="6507442" y="477521"/>
            <a:ext cx="5406650" cy="607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6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FCA3A-5FF3-7633-CCEF-67EB1B1C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Организация занятий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4A51F6-2FB4-D75A-1A34-2C9A32994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251" y="1878705"/>
            <a:ext cx="10515600" cy="461417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Занятия строятся с учётом принципов систематичности, доступности и постепенности</a:t>
            </a:r>
            <a:r>
              <a:rPr lang="ru-RU" dirty="0"/>
              <a:t>. 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sz="2600" dirty="0"/>
              <a:t>Структура занятия. Обычно оно делится на три части: подготовительную (на суше — разминка, упражнения на дыхание, общеразвивающие упражнения), основную (обучение технике плавания, развитие физических качеств, координация) и заключительную (восстановление, дыхательные упражнения). </a:t>
            </a:r>
          </a:p>
          <a:p>
            <a:pPr marL="0" indent="0">
              <a:buNone/>
            </a:pPr>
            <a:r>
              <a:rPr lang="ru-RU" sz="2600" dirty="0"/>
              <a:t>- Методы обучения. Активно используются наглядные (показ, видео), практические (многократное повторение) и словесные методы (объяснение, беседа). </a:t>
            </a:r>
          </a:p>
          <a:p>
            <a:pPr marL="0" indent="0">
              <a:buNone/>
            </a:pPr>
            <a:r>
              <a:rPr lang="ru-RU" sz="2600" dirty="0"/>
              <a:t>- Индивидуальный подход. Нагрузка и сложность упражнений подбираются с учётом конкретного диагноза, уровня подготовки и возможностей каждого человека. Для некоторых категорий (например, при ДЦП) могут применяться специальные приспособления, такие как тренажёр Гросса, который помогает удерживать тело в воде и осваивать движения. </a:t>
            </a:r>
          </a:p>
          <a:p>
            <a:pPr marL="0" indent="0">
              <a:buNone/>
            </a:pPr>
            <a:r>
              <a:rPr lang="ru-RU" sz="2600" dirty="0"/>
              <a:t>- Включение игр. Подвижные игры в воде и на суше делают занятия более увлекательными, помогают развивать координацию, быстроту реакции и умение взаимодействовать с другими.</a:t>
            </a:r>
          </a:p>
        </p:txBody>
      </p:sp>
    </p:spTree>
    <p:extLst>
      <p:ext uri="{BB962C8B-B14F-4D97-AF65-F5344CB8AC3E}">
        <p14:creationId xmlns:p14="http://schemas.microsoft.com/office/powerpoint/2010/main" val="3427377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DC41D-6C91-794D-F0EC-6D0D0E40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06995"/>
          </a:xfrm>
        </p:spPr>
        <p:txBody>
          <a:bodyPr>
            <a:normAutofit/>
          </a:bodyPr>
          <a:lstStyle/>
          <a:p>
            <a:r>
              <a:rPr lang="ru-RU" sz="3200" b="0" i="0" dirty="0">
                <a:solidFill>
                  <a:srgbClr val="333333"/>
                </a:solidFill>
                <a:effectLst/>
                <a:latin typeface="YS Text"/>
              </a:rPr>
              <a:t>Ключевая идея — исключительно или преимущественно </a:t>
            </a:r>
            <a:r>
              <a:rPr lang="ru-RU" sz="3200" b="1" i="0" dirty="0">
                <a:solidFill>
                  <a:srgbClr val="333333"/>
                </a:solidFill>
                <a:effectLst/>
                <a:latin typeface="YS Text"/>
              </a:rPr>
              <a:t>индивидуальный подход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 (даже при групповом занятии)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AE4845-0746-3BFD-15DF-590D50038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83" y="1306996"/>
            <a:ext cx="11638721" cy="5551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Перед </a:t>
            </a:r>
            <a:r>
              <a:rPr lang="ru-RU" sz="2400" dirty="0">
                <a:solidFill>
                  <a:srgbClr val="333333"/>
                </a:solidFill>
                <a:latin typeface="YS Text"/>
              </a:rPr>
              <a:t>началом занятий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 тренер проводит консультацию: беседует с человеком (а при необходимости — с сопровождающими), изучает медицинские рекомендации и подбирает программу с учётом физических возможностей, состояния здоровья и личных целей. </a:t>
            </a:r>
          </a:p>
          <a:p>
            <a:pPr marL="0" indent="0">
              <a:buNone/>
            </a:pP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Занятия могут быть как индивидуальными, так и групповыми.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YS Text"/>
              </a:rPr>
              <a:t>При индивидуальной работе – максимальное внимание и контакт с занимающимся.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YS Text"/>
              </a:rPr>
              <a:t>Групповая работа – снимает психологические барьеры, более эффективно происходит адаптация занимающихся в кругу таких же лиц.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D8B948-9008-4DAD-B7AB-F34D28047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371" y="4801306"/>
            <a:ext cx="3295394" cy="183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029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C035A-4406-0E0C-B9F8-59022729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эффективности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4D3247-633B-56A0-B1F8-27E83B05C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Эффективность занятий оценивается по комплексу показателей:</a:t>
            </a:r>
          </a:p>
          <a:p>
            <a:r>
              <a:rPr lang="ru-RU" dirty="0"/>
              <a:t>динамика антропометрических данных (рост, масса тела),</a:t>
            </a:r>
          </a:p>
          <a:p>
            <a:r>
              <a:rPr lang="ru-RU" dirty="0"/>
              <a:t>улучшение функциональных показателей (ЖЕЛ, сила мышц),</a:t>
            </a:r>
          </a:p>
          <a:p>
            <a:r>
              <a:rPr lang="ru-RU" dirty="0"/>
              <a:t>коррекция двигательных нарушений,</a:t>
            </a:r>
          </a:p>
          <a:p>
            <a:r>
              <a:rPr lang="ru-RU" dirty="0"/>
              <a:t>повышение уровня общей работоспособности и мотивации к занятиям. </a:t>
            </a:r>
          </a:p>
          <a:p>
            <a:pPr marL="0" indent="0">
              <a:buNone/>
            </a:pPr>
            <a:r>
              <a:rPr lang="ru-RU" dirty="0"/>
              <a:t>Для этого может применяться врачебно-педагогическое наблюдение, включающее оценку состояния опорно-двигательного аппарата, мышечного тонуса, двигательных умений.</a:t>
            </a:r>
          </a:p>
        </p:txBody>
      </p:sp>
    </p:spTree>
    <p:extLst>
      <p:ext uri="{BB962C8B-B14F-4D97-AF65-F5344CB8AC3E}">
        <p14:creationId xmlns:p14="http://schemas.microsoft.com/office/powerpoint/2010/main" val="394416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878</Words>
  <Application>Microsoft Office PowerPoint</Application>
  <PresentationFormat>Широкоэкранный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YS Text</vt:lpstr>
      <vt:lpstr>Тема Office</vt:lpstr>
      <vt:lpstr>Адаптивное плавание </vt:lpstr>
      <vt:lpstr>Адаптивное плавание</vt:lpstr>
      <vt:lpstr>Кому это нужно </vt:lpstr>
      <vt:lpstr>В чем польза</vt:lpstr>
      <vt:lpstr>Основные направления физического развития </vt:lpstr>
      <vt:lpstr>Основные направления физического развития </vt:lpstr>
      <vt:lpstr>Основные направления физического развития</vt:lpstr>
      <vt:lpstr>Основные направления физического развития</vt:lpstr>
      <vt:lpstr>Особенности воздействия водной среды</vt:lpstr>
      <vt:lpstr>Организация занятий</vt:lpstr>
      <vt:lpstr>Ключевая идея — исключительно или преимущественно индивидуальный подход (даже при групповом занятии)</vt:lpstr>
      <vt:lpstr>Оценка эффективности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Адаптивное плавание </dc:title>
  <dc:creator>Чертова Елизавета Николаевна</dc:creator>
  <cp:lastModifiedBy>Николай Чертов</cp:lastModifiedBy>
  <cp:revision>19</cp:revision>
  <dcterms:created xsi:type="dcterms:W3CDTF">2026-08-12T14:41:32Z</dcterms:created>
  <dcterms:modified xsi:type="dcterms:W3CDTF">2026-08-23T19:20:12Z</dcterms:modified>
</cp:coreProperties>
</file>