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70" r:id="rId5"/>
    <p:sldId id="259" r:id="rId6"/>
    <p:sldId id="261" r:id="rId7"/>
    <p:sldId id="263" r:id="rId8"/>
    <p:sldId id="262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123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11.08.2014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11.08.2014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11.08.2014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11.08.2014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11.08.2014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11.08.2014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11.08.2014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11.08.2014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11.08.2014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11.08.2014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11.08.2014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11.08.2014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8550" y="4437112"/>
            <a:ext cx="9125956" cy="1829761"/>
          </a:xfrm>
        </p:spPr>
        <p:txBody>
          <a:bodyPr>
            <a:normAutofit fontScale="90000"/>
          </a:bodyPr>
          <a:lstStyle/>
          <a:p>
            <a:pPr algn="ctr" fontAlgn="base">
              <a:lnSpc>
                <a:spcPct val="115000"/>
              </a:lnSpc>
              <a:spcAft>
                <a:spcPts val="0"/>
              </a:spcAft>
            </a:pPr>
            <a:r>
              <a:rPr lang="ru-RU" sz="36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/>
            </a:r>
            <a:br>
              <a:rPr lang="ru-RU" sz="36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</a:br>
            <a:r>
              <a:rPr lang="ru-RU" sz="3600" dirty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/>
            </a:r>
            <a:br>
              <a:rPr lang="ru-RU" sz="3600" dirty="0">
                <a:solidFill>
                  <a:srgbClr val="000000"/>
                </a:solidFill>
                <a:effectLst/>
                <a:latin typeface="Times New Roman"/>
                <a:ea typeface="Calibri"/>
              </a:rPr>
            </a:br>
            <a:r>
              <a:rPr lang="ru-RU" sz="36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/>
            </a:r>
            <a:br>
              <a:rPr lang="ru-RU" sz="36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</a:br>
            <a:r>
              <a:rPr lang="ru-RU" sz="3600" dirty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/>
            </a:r>
            <a:br>
              <a:rPr lang="ru-RU" sz="3600" dirty="0">
                <a:solidFill>
                  <a:srgbClr val="000000"/>
                </a:solidFill>
                <a:effectLst/>
                <a:latin typeface="Times New Roman"/>
                <a:ea typeface="Calibri"/>
              </a:rPr>
            </a:br>
            <a:r>
              <a:rPr lang="ru-RU" sz="36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/>
            </a:r>
            <a:br>
              <a:rPr lang="ru-RU" sz="36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</a:br>
            <a:r>
              <a:rPr lang="ru-RU" sz="36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Лекция 4</a:t>
            </a:r>
            <a:r>
              <a:rPr lang="ru-RU" sz="3600" dirty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/>
            </a:r>
            <a:br>
              <a:rPr lang="ru-RU" sz="3600" dirty="0">
                <a:solidFill>
                  <a:srgbClr val="000000"/>
                </a:solidFill>
                <a:effectLst/>
                <a:latin typeface="Times New Roman"/>
                <a:ea typeface="Calibri"/>
              </a:rPr>
            </a:br>
            <a:r>
              <a:rPr lang="ru-RU" sz="3600" dirty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 </a:t>
            </a:r>
            <a:r>
              <a:rPr lang="ru-RU" sz="2400" dirty="0">
                <a:effectLst/>
                <a:latin typeface="Calibri"/>
                <a:ea typeface="Calibri"/>
                <a:cs typeface="Times New Roman"/>
              </a:rPr>
              <a:t/>
            </a:r>
            <a:br>
              <a:rPr lang="ru-RU" sz="2400" dirty="0">
                <a:effectLst/>
                <a:latin typeface="Calibri"/>
                <a:ea typeface="Calibri"/>
                <a:cs typeface="Times New Roman"/>
              </a:rPr>
            </a:br>
            <a:r>
              <a:rPr lang="ru-RU" sz="3600" kern="18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СТРЕСС И ПСИХИЧЕСКАЯ НАПРЯЖЕННОСТЬ В СПОРТЕ</a:t>
            </a:r>
            <a:r>
              <a:rPr lang="ru-RU" sz="2800" dirty="0">
                <a:effectLst/>
                <a:latin typeface="Calibri"/>
                <a:ea typeface="Calibri"/>
                <a:cs typeface="Times New Roman"/>
              </a:rPr>
              <a:t/>
            </a:r>
            <a:br>
              <a:rPr lang="ru-RU" sz="2800" dirty="0">
                <a:effectLst/>
                <a:latin typeface="Calibri"/>
                <a:ea typeface="Calibri"/>
                <a:cs typeface="Times New Roman"/>
              </a:rPr>
            </a:br>
            <a:r>
              <a:rPr lang="ru-RU" sz="2400" dirty="0">
                <a:effectLst/>
                <a:latin typeface="Calibri"/>
                <a:ea typeface="Calibri"/>
                <a:cs typeface="Times New Roman"/>
              </a:rPr>
              <a:t/>
            </a:r>
            <a:br>
              <a:rPr lang="ru-RU" sz="2400" dirty="0">
                <a:effectLst/>
                <a:latin typeface="Calibri"/>
                <a:ea typeface="Calibri"/>
                <a:cs typeface="Times New Roman"/>
              </a:rPr>
            </a:br>
            <a:r>
              <a:rPr lang="ru-RU" sz="2800" dirty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/>
            </a:r>
            <a:br>
              <a:rPr lang="ru-RU" sz="2800" dirty="0">
                <a:solidFill>
                  <a:srgbClr val="000000"/>
                </a:solidFill>
                <a:effectLst/>
                <a:latin typeface="Times New Roman"/>
                <a:ea typeface="Calibri"/>
              </a:rPr>
            </a:b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5576" y="1412776"/>
            <a:ext cx="7772400" cy="1199704"/>
          </a:xfrm>
        </p:spPr>
        <p:txBody>
          <a:bodyPr/>
          <a:lstStyle/>
          <a:p>
            <a:pPr algn="ctr"/>
            <a:r>
              <a:rPr lang="ru-RU" sz="2800" b="1" dirty="0">
                <a:latin typeface="Times New Roman"/>
                <a:ea typeface="Times New Roman"/>
              </a:rPr>
              <a:t>Психология </a:t>
            </a:r>
            <a:endParaRPr lang="ru-RU" sz="2800" b="1" dirty="0" smtClean="0">
              <a:latin typeface="Times New Roman"/>
              <a:ea typeface="Times New Roman"/>
            </a:endParaRPr>
          </a:p>
          <a:p>
            <a:pPr algn="ctr"/>
            <a:r>
              <a:rPr lang="ru-RU" sz="2800" b="1" dirty="0" smtClean="0">
                <a:latin typeface="Times New Roman"/>
                <a:ea typeface="Times New Roman"/>
              </a:rPr>
              <a:t>физической </a:t>
            </a:r>
            <a:r>
              <a:rPr lang="ru-RU" sz="2800" b="1" dirty="0">
                <a:latin typeface="Times New Roman"/>
                <a:ea typeface="Times New Roman"/>
              </a:rPr>
              <a:t>культуры</a:t>
            </a:r>
            <a:endParaRPr lang="ru-RU" dirty="0"/>
          </a:p>
        </p:txBody>
      </p:sp>
      <p:pic>
        <p:nvPicPr>
          <p:cNvPr id="4" name="Picture 4" descr="C:\Users\Public\Кривсун\Информатизация\sfedu-8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2732649" cy="2276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C:\Users\Public\Кривсун\Информатизация\akademiai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0"/>
            <a:ext cx="2321709" cy="2276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65946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88640"/>
            <a:ext cx="8964488" cy="6264696"/>
          </a:xfrm>
        </p:spPr>
        <p:txBody>
          <a:bodyPr>
            <a:normAutofit fontScale="85000" lnSpcReduction="20000"/>
          </a:bodyPr>
          <a:lstStyle/>
          <a:p>
            <a:pPr indent="0" algn="ctr" fontAlgn="base">
              <a:lnSpc>
                <a:spcPct val="115000"/>
              </a:lnSpc>
              <a:buNone/>
            </a:pPr>
            <a:r>
              <a:rPr lang="ru-RU" sz="33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Выделяется три стадии проявления стресса: </a:t>
            </a:r>
            <a:endParaRPr lang="ru-RU" sz="3300" dirty="0" smtClean="0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  <a:p>
            <a:pPr indent="450215" algn="just" fontAlgn="base">
              <a:lnSpc>
                <a:spcPct val="115000"/>
              </a:lnSpc>
            </a:pPr>
            <a:r>
              <a:rPr lang="ru-RU" sz="33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Тревога</a:t>
            </a:r>
            <a:r>
              <a:rPr lang="ru-RU" sz="33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, </a:t>
            </a:r>
            <a:endParaRPr lang="ru-RU" sz="3300" dirty="0" smtClean="0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  <a:p>
            <a:pPr indent="450215" algn="just" fontAlgn="base">
              <a:lnSpc>
                <a:spcPct val="115000"/>
              </a:lnSpc>
            </a:pPr>
            <a:r>
              <a:rPr lang="ru-RU" sz="33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Резистентность, </a:t>
            </a:r>
          </a:p>
          <a:p>
            <a:pPr indent="450215" algn="just" fontAlgn="base">
              <a:lnSpc>
                <a:spcPct val="115000"/>
              </a:lnSpc>
            </a:pPr>
            <a:r>
              <a:rPr lang="ru-RU" sz="33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Истощение</a:t>
            </a:r>
            <a:r>
              <a:rPr lang="ru-RU" sz="33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. </a:t>
            </a:r>
            <a:endParaRPr lang="ru-RU" sz="3300" dirty="0" smtClean="0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  <a:p>
            <a:pPr indent="450215" algn="just" fontAlgn="base">
              <a:lnSpc>
                <a:spcPct val="115000"/>
              </a:lnSpc>
            </a:pPr>
            <a:endParaRPr lang="ru-RU" sz="2800" dirty="0" smtClean="0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  <a:p>
            <a:pPr indent="450215" algn="just" fontAlgn="base">
              <a:lnSpc>
                <a:spcPct val="115000"/>
              </a:lnSpc>
            </a:pPr>
            <a:r>
              <a:rPr lang="ru-RU" sz="28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Начало </a:t>
            </a:r>
            <a:r>
              <a:rPr lang="ru-RU" sz="2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стресса рассматривается как сигнал к мобилизации. </a:t>
            </a:r>
            <a:r>
              <a:rPr lang="ru-RU" sz="28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Ее </a:t>
            </a:r>
            <a:r>
              <a:rPr lang="ru-RU" sz="2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основные симптомы понижение мышечного тонуса и температуры. </a:t>
            </a:r>
            <a:endParaRPr lang="ru-RU" sz="2800" dirty="0" smtClean="0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  <a:p>
            <a:pPr indent="450215" algn="just" fontAlgn="base">
              <a:lnSpc>
                <a:spcPct val="115000"/>
              </a:lnSpc>
            </a:pPr>
            <a:r>
              <a:rPr lang="ru-RU" sz="28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Вторая </a:t>
            </a:r>
            <a:r>
              <a:rPr lang="ru-RU" sz="2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стадия характеризуется мобилизацией защитных сил организма и их сопротивлением вредоносному воздействию. На этой стадии следует ожидать общего или избирательного роста самых различных показателей. </a:t>
            </a:r>
            <a:endParaRPr lang="ru-RU" sz="2800" dirty="0" smtClean="0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  <a:p>
            <a:pPr indent="450215" algn="just" fontAlgn="base">
              <a:lnSpc>
                <a:spcPct val="115000"/>
              </a:lnSpc>
            </a:pPr>
            <a:r>
              <a:rPr lang="ru-RU" sz="28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Если </a:t>
            </a:r>
            <a:r>
              <a:rPr lang="ru-RU" sz="2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действие стрессора продолжается, то наступает третья стадия усиливается истощение и упадок сил, организм утрачивает способность адаптироваться к условиям существования.</a:t>
            </a:r>
            <a:endParaRPr lang="ru-RU" sz="24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337127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476672"/>
            <a:ext cx="8445624" cy="5904656"/>
          </a:xfrm>
        </p:spPr>
        <p:txBody>
          <a:bodyPr>
            <a:normAutofit fontScale="70000" lnSpcReduction="20000"/>
          </a:bodyPr>
          <a:lstStyle/>
          <a:p>
            <a:pPr indent="450215" algn="just" fontAlgn="base">
              <a:lnSpc>
                <a:spcPct val="115000"/>
              </a:lnSpc>
            </a:pPr>
            <a:r>
              <a:rPr lang="ru-RU" sz="36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Состояние </a:t>
            </a:r>
            <a:r>
              <a:rPr lang="ru-RU" sz="36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психического стресса, возникающее у спортсменов в связи с участием в спортивных соревнованиях, это сложное психофизиологическое состояние личности, определяемое несколькими системами условий различного иерархического уровня. </a:t>
            </a:r>
            <a:endParaRPr lang="ru-RU" sz="3600" dirty="0" smtClean="0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  <a:p>
            <a:pPr indent="450215" algn="just" fontAlgn="base">
              <a:lnSpc>
                <a:spcPct val="115000"/>
              </a:lnSpc>
            </a:pPr>
            <a:endParaRPr lang="ru-RU" sz="3600" dirty="0" smtClean="0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  <a:p>
            <a:pPr indent="450215" algn="just" fontAlgn="base">
              <a:lnSpc>
                <a:spcPct val="115000"/>
              </a:lnSpc>
            </a:pPr>
            <a:r>
              <a:rPr lang="ru-RU" sz="36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Характер </a:t>
            </a:r>
            <a:r>
              <a:rPr lang="ru-RU" sz="36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и степень влияния этого стресса на деятельность спортсмена обусловлены взаимоотношением различных его индивидуальных свойств: </a:t>
            </a:r>
            <a:endParaRPr lang="ru-RU" sz="3600" dirty="0" smtClean="0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  <a:p>
            <a:pPr indent="450215" algn="just" fontAlgn="base">
              <a:lnSpc>
                <a:spcPct val="115000"/>
              </a:lnSpc>
            </a:pPr>
            <a:r>
              <a:rPr lang="ru-RU" sz="3600" dirty="0" err="1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социальнопсихологических</a:t>
            </a:r>
            <a:r>
              <a:rPr lang="ru-RU" sz="36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,</a:t>
            </a:r>
          </a:p>
          <a:p>
            <a:pPr indent="450215" algn="just" fontAlgn="base">
              <a:lnSpc>
                <a:spcPct val="115000"/>
              </a:lnSpc>
            </a:pPr>
            <a:r>
              <a:rPr lang="ru-RU" sz="36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36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личностных, </a:t>
            </a:r>
            <a:endParaRPr lang="ru-RU" sz="3600" dirty="0" smtClean="0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  <a:p>
            <a:pPr indent="450215" algn="just" fontAlgn="base">
              <a:lnSpc>
                <a:spcPct val="115000"/>
              </a:lnSpc>
            </a:pPr>
            <a:r>
              <a:rPr lang="ru-RU" sz="36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психологических</a:t>
            </a:r>
            <a:r>
              <a:rPr lang="ru-RU" sz="36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, </a:t>
            </a:r>
            <a:endParaRPr lang="ru-RU" sz="3600" dirty="0" smtClean="0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  <a:p>
            <a:pPr indent="450215" algn="just" fontAlgn="base">
              <a:lnSpc>
                <a:spcPct val="115000"/>
              </a:lnSpc>
            </a:pPr>
            <a:r>
              <a:rPr lang="ru-RU" sz="36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психодинамических</a:t>
            </a:r>
            <a:r>
              <a:rPr lang="ru-RU" sz="36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, </a:t>
            </a:r>
            <a:endParaRPr lang="ru-RU" sz="3600" dirty="0" smtClean="0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  <a:p>
            <a:pPr indent="450215" algn="just" fontAlgn="base">
              <a:lnSpc>
                <a:spcPct val="115000"/>
              </a:lnSpc>
            </a:pPr>
            <a:r>
              <a:rPr lang="ru-RU" sz="36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физиологических</a:t>
            </a:r>
            <a:r>
              <a:rPr lang="ru-RU" sz="36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, т. е. всей системой их взаимосвязей.</a:t>
            </a:r>
            <a:endParaRPr lang="ru-RU" sz="3200" dirty="0"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207398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832648"/>
          </a:xfrm>
        </p:spPr>
        <p:txBody>
          <a:bodyPr/>
          <a:lstStyle/>
          <a:p>
            <a:r>
              <a:rPr lang="ru-RU" sz="28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Исследование </a:t>
            </a:r>
            <a:r>
              <a:rPr lang="ru-RU" sz="2800" dirty="0">
                <a:solidFill>
                  <a:srgbClr val="000000"/>
                </a:solidFill>
                <a:latin typeface="Times New Roman"/>
                <a:ea typeface="Times New Roman"/>
              </a:rPr>
              <a:t>деятельности одних и тех же спортсменов показало, что спортсмены с сильной и слабой нервной системой свои лучшие результаты показывают при различном уровне стресса. </a:t>
            </a:r>
            <a:endParaRPr lang="ru-RU" sz="2800" dirty="0" smtClean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r>
              <a:rPr lang="ru-RU" sz="28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Спортсмены </a:t>
            </a:r>
            <a:r>
              <a:rPr lang="ru-RU" sz="2800" dirty="0">
                <a:solidFill>
                  <a:srgbClr val="000000"/>
                </a:solidFill>
                <a:latin typeface="Times New Roman"/>
                <a:ea typeface="Times New Roman"/>
              </a:rPr>
              <a:t>слабого типа нервной системы свои лучшие результаты показывают при относительно низком уровне стресса, а спортсмены сильного типа при среднем и даже высоком. </a:t>
            </a:r>
            <a:endParaRPr lang="ru-RU" sz="2800" dirty="0" smtClean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r>
              <a:rPr lang="ru-RU" sz="28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Следовательно</a:t>
            </a:r>
            <a:r>
              <a:rPr lang="ru-RU" sz="2800" dirty="0">
                <a:solidFill>
                  <a:srgbClr val="000000"/>
                </a:solidFill>
                <a:latin typeface="Times New Roman"/>
                <a:ea typeface="Times New Roman"/>
              </a:rPr>
              <a:t>, низкий стресс является оптимальным для первых, а высокий для вторых.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88111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144000" cy="6597352"/>
          </a:xfrm>
        </p:spPr>
        <p:txBody>
          <a:bodyPr>
            <a:normAutofit fontScale="92500"/>
          </a:bodyPr>
          <a:lstStyle/>
          <a:p>
            <a:pPr indent="0" algn="ctr" fontAlgn="base">
              <a:lnSpc>
                <a:spcPct val="115000"/>
              </a:lnSpc>
              <a:buNone/>
            </a:pPr>
            <a:r>
              <a:rPr lang="ru-RU" sz="2600" dirty="0">
                <a:latin typeface="Times New Roman"/>
                <a:ea typeface="Times New Roman"/>
                <a:cs typeface="Times New Roman"/>
              </a:rPr>
              <a:t>В психологии выделяют три стадии психического перенапряжения, имеющие общие и специфические для каждой из них признаки</a:t>
            </a:r>
            <a:r>
              <a:rPr lang="ru-RU" sz="2600" dirty="0" smtClean="0">
                <a:latin typeface="Times New Roman"/>
                <a:ea typeface="Times New Roman"/>
                <a:cs typeface="Times New Roman"/>
              </a:rPr>
              <a:t>.</a:t>
            </a:r>
          </a:p>
          <a:p>
            <a:pPr indent="0" algn="ctr" fontAlgn="base">
              <a:lnSpc>
                <a:spcPct val="115000"/>
              </a:lnSpc>
              <a:buNone/>
            </a:pPr>
            <a:endParaRPr lang="ru-RU" sz="2400" dirty="0">
              <a:latin typeface="Calibri"/>
              <a:ea typeface="Calibri"/>
              <a:cs typeface="Times New Roman"/>
            </a:endParaRPr>
          </a:p>
          <a:p>
            <a:pPr indent="450215" algn="just" fontAlgn="base">
              <a:lnSpc>
                <a:spcPct val="115000"/>
              </a:lnSpc>
            </a:pPr>
            <a:r>
              <a:rPr lang="ru-RU" sz="2400" dirty="0">
                <a:latin typeface="Times New Roman"/>
                <a:ea typeface="Times New Roman"/>
                <a:cs typeface="Times New Roman"/>
              </a:rPr>
              <a:t>Общие признаки: быстрая утомляемость, снижение работоспособности, расстройство сна, отсутствие чувства свежести и бодрости после сна, эпизодические головные боли</a:t>
            </a:r>
            <a:r>
              <a:rPr lang="ru-RU" sz="2400" dirty="0" smtClean="0">
                <a:latin typeface="Times New Roman"/>
                <a:ea typeface="Times New Roman"/>
                <a:cs typeface="Times New Roman"/>
              </a:rPr>
              <a:t>.</a:t>
            </a:r>
          </a:p>
          <a:p>
            <a:pPr indent="450215" algn="just" fontAlgn="base">
              <a:lnSpc>
                <a:spcPct val="115000"/>
              </a:lnSpc>
            </a:pP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Специфические признаки: нервозность капризность, неустойчивость настроения, внутренняя раздражительность, возникновение неприятных ощущений (в основном мышечные), а также прочная </a:t>
            </a:r>
            <a:r>
              <a:rPr lang="ru-RU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стеничность</a:t>
            </a: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(нарастающая, несдерживаемая раздражительность, эмоциональная неустойчивость, повышенная возбудимость, беспокойство, напряженное ожидание неприятностей) и </a:t>
            </a:r>
            <a:r>
              <a:rPr lang="ru-RU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астеничность</a:t>
            </a: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(общий депрессивный фон настроения, тревожность, неуверенность в своих силах, высокая ранимость, </a:t>
            </a:r>
            <a:r>
              <a:rPr lang="ru-RU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сенситивность</a:t>
            </a: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). Вначале эти признаки проявляются нечасто и выражены неярко.</a:t>
            </a:r>
            <a:endParaRPr lang="ru-RU" sz="2400" dirty="0">
              <a:latin typeface="Calibri"/>
              <a:ea typeface="Calibri"/>
              <a:cs typeface="Times New Roman"/>
            </a:endParaRPr>
          </a:p>
          <a:p>
            <a:pPr indent="450215" algn="just" fontAlgn="base">
              <a:lnSpc>
                <a:spcPct val="115000"/>
              </a:lnSpc>
            </a:pPr>
            <a:endParaRPr lang="ru-RU" sz="24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65269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0" y="548680"/>
            <a:ext cx="9144000" cy="4525963"/>
          </a:xfrm>
        </p:spPr>
        <p:txBody>
          <a:bodyPr>
            <a:noAutofit/>
          </a:bodyPr>
          <a:lstStyle/>
          <a:p>
            <a:pPr marL="342900" lvl="0" indent="-342900" algn="just" fontAlgn="base">
              <a:lnSpc>
                <a:spcPct val="115000"/>
              </a:lnSpc>
              <a:tabLst>
                <a:tab pos="457200" algn="l"/>
              </a:tabLst>
            </a:pP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Неустойчивость настроения: проявляется в быстрой смене и неадекватности эмоциональных реакций. </a:t>
            </a:r>
            <a:endParaRPr lang="ru-RU" sz="2400" dirty="0">
              <a:latin typeface="Calibri"/>
              <a:ea typeface="Calibri"/>
              <a:cs typeface="Times New Roman"/>
            </a:endParaRPr>
          </a:p>
          <a:p>
            <a:pPr marL="342900" lvl="0" indent="-342900" algn="just" fontAlgn="base">
              <a:lnSpc>
                <a:spcPct val="115000"/>
              </a:lnSpc>
              <a:tabLst>
                <a:tab pos="457200" algn="l"/>
              </a:tabLst>
            </a:pP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Внутренняя раздражительность: чаще всего выражается в мимике и пантомимике, в поведенческих актах не проявляется.</a:t>
            </a:r>
            <a:endParaRPr lang="ru-RU" sz="2400" dirty="0">
              <a:latin typeface="Calibri"/>
              <a:ea typeface="Calibri"/>
              <a:cs typeface="Times New Roman"/>
            </a:endParaRPr>
          </a:p>
          <a:p>
            <a:pPr marL="342900" lvl="0" indent="-342900" algn="just" fontAlgn="base">
              <a:lnSpc>
                <a:spcPct val="115000"/>
              </a:lnSpc>
              <a:tabLst>
                <a:tab pos="457200" algn="l"/>
              </a:tabLst>
            </a:pP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Неприятные ощущения: в определенной мере являются оправданием спортсмена в тех случаях, когда он отказывается выполнять какие либо задания или неудачно выступает в соревнованиях. </a:t>
            </a:r>
            <a:endParaRPr lang="ru-RU" sz="2400" dirty="0" smtClean="0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  <a:p>
            <a:pPr marL="342900" lvl="0" indent="-342900" algn="just" fontAlgn="base">
              <a:lnSpc>
                <a:spcPct val="115000"/>
              </a:lnSpc>
              <a:tabLst>
                <a:tab pos="457200" algn="l"/>
              </a:tabLst>
            </a:pPr>
            <a:r>
              <a:rPr lang="ru-RU" sz="24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Нарастающая</a:t>
            </a: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, несдерживаемая раздражительность выражается в том, что спортсмен утрачивает самообладание, направляя свой гнев на товарищей, тренера, совершенно случайных людей; некоторое время он еще пытается объяснить причины гнева, затем теряет самокритичность, все реже испытывает угрызения совести; становится нетерпимым к недостаткам окружающих людей.</a:t>
            </a:r>
            <a:endParaRPr lang="ru-RU" sz="2400" dirty="0">
              <a:latin typeface="Calibri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buClr>
                <a:srgbClr val="4F81BD"/>
              </a:buClr>
              <a:buSzPts val="1000"/>
              <a:buFont typeface="Symbol"/>
              <a:buChar char=""/>
              <a:tabLst>
                <a:tab pos="90170" algn="l"/>
                <a:tab pos="270510" algn="l"/>
                <a:tab pos="630555" algn="l"/>
              </a:tabLst>
            </a:pPr>
            <a:endParaRPr lang="ru-RU" sz="2400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34944"/>
            <a:ext cx="8229600" cy="562074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Признаки стресса</a:t>
            </a:r>
            <a:endParaRPr lang="ru-RU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14339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9512" y="692696"/>
            <a:ext cx="8964488" cy="5880728"/>
          </a:xfrm>
        </p:spPr>
        <p:txBody>
          <a:bodyPr>
            <a:normAutofit fontScale="77500" lnSpcReduction="20000"/>
          </a:bodyPr>
          <a:lstStyle/>
          <a:p>
            <a:pPr marL="342900" lvl="0" indent="-342900" algn="just" fontAlgn="base">
              <a:lnSpc>
                <a:spcPct val="115000"/>
              </a:lnSpc>
              <a:buClr>
                <a:srgbClr val="4F81BD"/>
              </a:buClr>
              <a:tabLst>
                <a:tab pos="457200" algn="l"/>
              </a:tabLst>
            </a:pP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Эмоциональная неустойчивость, т.е. неустойчивость настроения, приводит к резким колебаниям работоспособности.</a:t>
            </a:r>
            <a:endParaRPr lang="ru-RU" sz="2800" dirty="0">
              <a:solidFill>
                <a:prstClr val="black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342900" lvl="0" indent="-342900" algn="just" fontAlgn="base">
              <a:lnSpc>
                <a:spcPct val="115000"/>
              </a:lnSpc>
              <a:buClr>
                <a:srgbClr val="4F81BD"/>
              </a:buClr>
              <a:tabLst>
                <a:tab pos="457200" algn="l"/>
              </a:tabLst>
            </a:pP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Внутреннее беспокойство, т.е. напряженное ожидание неприятностей, которое выражается в том, что спортсмен воспринимает как отклонение от нормы то, что раньше казалось ему естественным, само собой разумеющимся.</a:t>
            </a:r>
            <a:endParaRPr lang="ru-RU" sz="2800" dirty="0">
              <a:solidFill>
                <a:prstClr val="black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342900" lvl="0" indent="-342900" algn="just" fontAlgn="base">
              <a:lnSpc>
                <a:spcPct val="115000"/>
              </a:lnSpc>
              <a:buClr>
                <a:srgbClr val="4F81BD"/>
              </a:buClr>
              <a:tabLst>
                <a:tab pos="457200" algn="l"/>
              </a:tabLst>
            </a:pP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Общий депрессивный фон настроения это подавленность, угнетенность, заторможенность, отсутствие бодрости, снижающие мотивацию деятельности.</a:t>
            </a:r>
            <a:endParaRPr lang="ru-RU" sz="2800" dirty="0">
              <a:solidFill>
                <a:prstClr val="black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342900" lvl="0" indent="-342900" algn="just" fontAlgn="base">
              <a:lnSpc>
                <a:spcPct val="115000"/>
              </a:lnSpc>
              <a:buClr>
                <a:srgbClr val="4F81BD"/>
              </a:buClr>
              <a:tabLst>
                <a:tab pos="457200" algn="l"/>
              </a:tabLst>
            </a:pP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Тревожность это нарушение внутреннего психического комфорта, беспокойство или страх в ситуациях, ранее относительно безразличных для спортсмена.</a:t>
            </a:r>
            <a:endParaRPr lang="ru-RU" sz="2800" dirty="0">
              <a:solidFill>
                <a:prstClr val="black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342900" lvl="0" indent="-342900" algn="just" fontAlgn="base">
              <a:lnSpc>
                <a:spcPct val="115000"/>
              </a:lnSpc>
              <a:buClr>
                <a:srgbClr val="4F81BD"/>
              </a:buClr>
              <a:tabLst>
                <a:tab pos="457200" algn="l"/>
              </a:tabLst>
            </a:pP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Неуверенность в своих силах возникает у спортсмена вследствие возникновения мысли о несоответствии своих возможностей достижению поставленной цели. В крайних случаях приводит его к отказу от достижения цели и уходу из спорта.</a:t>
            </a:r>
            <a:endParaRPr lang="ru-RU" sz="2800" dirty="0">
              <a:solidFill>
                <a:prstClr val="black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-252536" y="5467"/>
            <a:ext cx="9396536" cy="687229"/>
          </a:xfrm>
        </p:spPr>
        <p:txBody>
          <a:bodyPr>
            <a:normAutofit fontScale="90000"/>
          </a:bodyPr>
          <a:lstStyle/>
          <a:p>
            <a:pPr indent="450215" algn="ctr">
              <a:spcAft>
                <a:spcPts val="0"/>
              </a:spcAft>
            </a:pPr>
            <a:r>
              <a:rPr lang="ru-RU" sz="44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Признаки стресса</a:t>
            </a:r>
            <a:endParaRPr lang="ru-RU" sz="4000" dirty="0">
              <a:solidFill>
                <a:srgbClr val="000000"/>
              </a:solidFill>
              <a:effectLst/>
              <a:latin typeface="Times New Roman"/>
              <a:ea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697725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552" y="234888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6000" dirty="0"/>
              <a:t>Спасибо за внимание!</a:t>
            </a:r>
            <a:r>
              <a:rPr lang="ru-RU" sz="4800" dirty="0"/>
              <a:t/>
            </a:r>
            <a:br>
              <a:rPr lang="ru-RU" sz="4800" dirty="0"/>
            </a:b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233298421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297</TotalTime>
  <Words>555</Words>
  <Application>Microsoft Office PowerPoint</Application>
  <PresentationFormat>Экран (4:3)</PresentationFormat>
  <Paragraphs>38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Открытая</vt:lpstr>
      <vt:lpstr>     Лекция 4   СТРЕСС И ПСИХИЧЕСКАЯ НАПРЯЖЕННОСТЬ В СПОРТЕ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Признаки стресса</vt:lpstr>
      <vt:lpstr>Признаки стресса</vt:lpstr>
      <vt:lpstr>Спасибо за внимание!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Лекция 1   ВВЕДЕНИЕ В СПОРТИВНУЮ ПСИХОЛОГИЮ</dc:title>
  <dc:creator>Софик</dc:creator>
  <cp:lastModifiedBy>Бандик</cp:lastModifiedBy>
  <cp:revision>13</cp:revision>
  <dcterms:created xsi:type="dcterms:W3CDTF">2014-07-24T16:08:07Z</dcterms:created>
  <dcterms:modified xsi:type="dcterms:W3CDTF">2014-08-11T19:17:43Z</dcterms:modified>
</cp:coreProperties>
</file>