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57"/>
  </p:notesMasterIdLst>
  <p:sldIdLst>
    <p:sldId id="256" r:id="rId2"/>
    <p:sldId id="331" r:id="rId3"/>
    <p:sldId id="332" r:id="rId4"/>
    <p:sldId id="333" r:id="rId5"/>
    <p:sldId id="334"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6" r:id="rId25"/>
    <p:sldId id="277" r:id="rId26"/>
    <p:sldId id="278" r:id="rId27"/>
    <p:sldId id="280" r:id="rId28"/>
    <p:sldId id="281" r:id="rId29"/>
    <p:sldId id="282" r:id="rId30"/>
    <p:sldId id="283" r:id="rId31"/>
    <p:sldId id="284" r:id="rId32"/>
    <p:sldId id="285" r:id="rId33"/>
    <p:sldId id="286" r:id="rId34"/>
    <p:sldId id="288" r:id="rId35"/>
    <p:sldId id="287" r:id="rId36"/>
    <p:sldId id="289" r:id="rId37"/>
    <p:sldId id="292" r:id="rId38"/>
    <p:sldId id="293" r:id="rId39"/>
    <p:sldId id="295" r:id="rId40"/>
    <p:sldId id="305" r:id="rId41"/>
    <p:sldId id="306" r:id="rId42"/>
    <p:sldId id="307" r:id="rId43"/>
    <p:sldId id="308" r:id="rId44"/>
    <p:sldId id="309" r:id="rId45"/>
    <p:sldId id="310" r:id="rId46"/>
    <p:sldId id="311" r:id="rId47"/>
    <p:sldId id="312" r:id="rId48"/>
    <p:sldId id="318" r:id="rId49"/>
    <p:sldId id="321" r:id="rId50"/>
    <p:sldId id="322" r:id="rId51"/>
    <p:sldId id="323" r:id="rId52"/>
    <p:sldId id="327" r:id="rId53"/>
    <p:sldId id="328" r:id="rId54"/>
    <p:sldId id="335" r:id="rId55"/>
    <p:sldId id="336" r:id="rId5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639" autoAdjust="0"/>
  </p:normalViewPr>
  <p:slideViewPr>
    <p:cSldViewPr>
      <p:cViewPr varScale="1">
        <p:scale>
          <a:sx n="52" d="100"/>
          <a:sy n="52" d="100"/>
        </p:scale>
        <p:origin x="-1026" y="-96"/>
      </p:cViewPr>
      <p:guideLst>
        <p:guide orient="horz" pos="2160"/>
        <p:guide pos="2880"/>
      </p:guideLst>
    </p:cSldViewPr>
  </p:slideViewPr>
  <p:outlineViewPr>
    <p:cViewPr>
      <p:scale>
        <a:sx n="33" d="100"/>
        <a:sy n="33" d="100"/>
      </p:scale>
      <p:origin x="0" y="78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A9077E-0919-4236-84CC-00778A61E6F2}" type="datetimeFigureOut">
              <a:rPr lang="ru-RU" smtClean="0"/>
              <a:pPr/>
              <a:t>14.07.2014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DD71CF-0225-4B6D-A8DF-F8907405E798}"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ADD71CF-0225-4B6D-A8DF-F8907405E798}" type="slidenum">
              <a:rPr lang="ru-RU" smtClean="0"/>
              <a:pPr/>
              <a:t>15</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4C71EC6-210F-42DE-9C53-41977AD35B3D}" type="datetimeFigureOut">
              <a:rPr lang="ru-RU" smtClean="0"/>
              <a:pPr/>
              <a:t>14.07.2014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14.07.2014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14.07.2014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14.07.2014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14.07.2014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14.07.2014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14.07.2014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14.07.2014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14.07.2014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14.07.2014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14.07.2014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B19B0651-EE4F-4900-A07F-96A6BFA9D0F0}"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C71EC6-210F-42DE-9C53-41977AD35B3D}" type="datetimeFigureOut">
              <a:rPr lang="ru-RU" smtClean="0"/>
              <a:pPr/>
              <a:t>14.07.2014</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9B0651-EE4F-4900-A07F-96A6BFA9D0F0}"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pedagogical_dictionary.academic.ru/3126/&#1058;&#1072;&#1082;&#1090;_&#1087;&#1077;&#1076;&#1072;&#1075;&#1086;&#1075;&#1080;&#1095;&#1077;&#1089;&#1082;&#1080;&#108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med-books.info/akmeologiya_770/kriterii-urovni-professionalizma.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kamshkola.edusite.ru/DswMedia/diagnostikaobuchayushaeydeyatel-nostipedagoga.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msk.treko.ru/show_article_883"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psyoffice.ru/3-0-pedagogika-pedmas.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psyoffice.ru/3-0-pedagogika-pedmas.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lgn="ctr"/>
            <a:r>
              <a:rPr lang="ru-RU" sz="6000" b="1" dirty="0" smtClean="0">
                <a:solidFill>
                  <a:schemeClr val="tx1">
                    <a:lumMod val="95000"/>
                    <a:lumOff val="5000"/>
                  </a:schemeClr>
                </a:solidFill>
              </a:rPr>
              <a:t>Эффективность технологии обучения</a:t>
            </a:r>
            <a:endParaRPr lang="ru-RU" sz="6000" b="1" dirty="0">
              <a:solidFill>
                <a:schemeClr val="tx1">
                  <a:lumMod val="95000"/>
                  <a:lumOff val="5000"/>
                </a:schemeClr>
              </a:solidFill>
            </a:endParaRPr>
          </a:p>
        </p:txBody>
      </p:sp>
    </p:spTree>
    <p:extLst>
      <p:ext uri="{BB962C8B-B14F-4D97-AF65-F5344CB8AC3E}">
        <p14:creationId xmlns:p14="http://schemas.microsoft.com/office/powerpoint/2010/main" xmlns="" val="3934142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28670"/>
            <a:ext cx="8219256" cy="5524666"/>
          </a:xfrm>
        </p:spPr>
        <p:txBody>
          <a:bodyPr>
            <a:noAutofit/>
          </a:bodyPr>
          <a:lstStyle/>
          <a:p>
            <a:r>
              <a:rPr lang="ru-RU" sz="1600" dirty="0"/>
              <a:t>Во-вторых, чтобы стать высококвалифицированным педагогом, человек должен овладеть профессионально необходимыми знаниями. К примеру, учитель начальных классов проводит уроки не по одному, а по нескольким предметам: родному языку, чтению, математике, труду, природоведению, изобразительному искусству и др. Таким образом, его специальная подготовка включает в себя овладение знаниями по всем вышеназванным предметам. Вместе с этим учителю начальной школы необходимы знания и по частным методикам, которые помогут ему в доступной форме донести свои знания по этим предметам до каждого ученика.</a:t>
            </a:r>
          </a:p>
          <a:p>
            <a:r>
              <a:rPr lang="ru-RU" sz="1600" dirty="0"/>
              <a:t>Современный учитель должен свободно мыслить, иметь научное представление о мире, обладать широким кругозором - для этого он обязан овладеть политическими, экономическими, правовыми и другими общественными знаниями. Научная грамотность, интеллектуальный поиск, стремление к обновлению и расширению своих педагогических знаний также являются необходимыми качествами современного педагога. Умение пользоваться достижениями современной науки и техники, способность проводить исследования также являются необходимыми для современного педагога, поэтому ему необходимо также овладеть навыками исследовательской работы. В процессе исследования педагог собирает фактический материал, анализирует его и делает выводы - это помогает ему сравнить свой опыт с опытом других педагогов, а также проверить на практике те или иные научные теории.</a:t>
            </a:r>
          </a:p>
        </p:txBody>
      </p:sp>
    </p:spTree>
    <p:extLst>
      <p:ext uri="{BB962C8B-B14F-4D97-AF65-F5344CB8AC3E}">
        <p14:creationId xmlns:p14="http://schemas.microsoft.com/office/powerpoint/2010/main" xmlns="" val="3099271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57166"/>
            <a:ext cx="8229600" cy="6312194"/>
          </a:xfrm>
        </p:spPr>
        <p:txBody>
          <a:bodyPr>
            <a:normAutofit fontScale="40000" lnSpcReduction="20000"/>
          </a:bodyPr>
          <a:lstStyle/>
          <a:p>
            <a:r>
              <a:rPr lang="ru-RU" sz="3500" dirty="0"/>
              <a:t>В-третьих, </a:t>
            </a:r>
            <a:r>
              <a:rPr lang="ru-RU" sz="3700" dirty="0"/>
              <a:t>чтобы стать мастером, педагог должен иметь ряд способностей, которые помогут ему более успешно выполнять свои профессиональные функции. В число этих способностей входят следующие:</a:t>
            </a:r>
          </a:p>
          <a:p>
            <a:r>
              <a:rPr lang="ru-RU" sz="3700" dirty="0"/>
              <a:t>а) организаторские способности - способность организовать и развивать коллектив учащихся, направлять его на решение важных задач; способность организовать свой труд и совместную деятельность с учащимися;</a:t>
            </a:r>
          </a:p>
          <a:p>
            <a:r>
              <a:rPr lang="ru-RU" sz="3700" dirty="0"/>
              <a:t>б) коммуникативные способности - способность управлять процессом своего общения с учениками, их родителями, коллегами, предупреждать и своевременно устранять конфликты;</a:t>
            </a:r>
          </a:p>
          <a:p>
            <a:r>
              <a:rPr lang="ru-RU" sz="3700" dirty="0"/>
              <a:t>в) дидактические способности - способность передать свои знания в доступной форме и разъяснить их учащимся; способность самостоятельно добывать новейшие знания, следить за развитием науки и применять научные достижения в своей практике; учить школьников самостоятельно мыслить, высказывать своё мнение и защищать его;</a:t>
            </a:r>
          </a:p>
          <a:p>
            <a:r>
              <a:rPr lang="ru-RU" sz="3700" dirty="0"/>
              <a:t>г) наблюдательские способности - умение изучать и понимать внутренний мир каждого ученика, раскрыть особенности его поведения и характера, «секреты» его духовного мира и направлять развитие личности каждого воспитанника;</a:t>
            </a:r>
          </a:p>
          <a:p>
            <a:r>
              <a:rPr lang="ru-RU" sz="3700" dirty="0"/>
              <a:t>д) речевые способности - умение точно и содержательно выразить посредством устной и письменной речи свои мысли и чувства, изложить учебный материал, методические указания, оценить знания, умения и поведение учащихся; способность учителя говорить и писать точно, просто (доступно), выразительно, эмоционально, содержательно, образно, без стилистических и грамматических ошибок;</a:t>
            </a:r>
          </a:p>
          <a:p>
            <a:r>
              <a:rPr lang="ru-RU" sz="3700" dirty="0"/>
              <a:t>е) гностические способности - способность предвидеть перспективы развития личности, то есть, на основе материалов изучения своих учеников умение определить ход и результаты их познавательной деятельности, развития личностных качеств. Эти способности основаны на оптимизме, на вере учителя в своих учеников;</a:t>
            </a:r>
          </a:p>
          <a:p>
            <a:r>
              <a:rPr lang="ru-RU" sz="3700" dirty="0"/>
              <a:t>ж) способность управлять вниманием учащихся - умение педагога заинтересовать учащихся, сосредоточить их внимание на конкретном вопросе, проблеме, задании. Эта способность помогает учителю «видеть» всех учеников одновременно, выделять из них более способных, направлять их деятельность (учебную, трудовую, общественную) в нужное русло</a:t>
            </a:r>
            <a:r>
              <a:rPr lang="ru-RU" sz="3700" dirty="0" smtClean="0"/>
              <a:t>.</a:t>
            </a:r>
            <a:endParaRPr lang="ru-RU" sz="3700" dirty="0"/>
          </a:p>
        </p:txBody>
      </p:sp>
    </p:spTree>
    <p:extLst>
      <p:ext uri="{BB962C8B-B14F-4D97-AF65-F5344CB8AC3E}">
        <p14:creationId xmlns:p14="http://schemas.microsoft.com/office/powerpoint/2010/main" xmlns="" val="29015321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930226"/>
          </a:xfrm>
        </p:spPr>
        <p:txBody>
          <a:bodyPr>
            <a:normAutofit/>
          </a:bodyPr>
          <a:lstStyle/>
          <a:p>
            <a:pPr algn="ctr"/>
            <a:r>
              <a:rPr lang="ru-RU" sz="2800" b="1" dirty="0"/>
              <a:t>Педагогическая техника — элемент педагогического мастерства, форма организации поведения преподавателя.</a:t>
            </a:r>
          </a:p>
        </p:txBody>
      </p:sp>
      <p:sp>
        <p:nvSpPr>
          <p:cNvPr id="3" name="Объект 2"/>
          <p:cNvSpPr>
            <a:spLocks noGrp="1"/>
          </p:cNvSpPr>
          <p:nvPr>
            <p:ph idx="1"/>
          </p:nvPr>
        </p:nvSpPr>
        <p:spPr>
          <a:xfrm>
            <a:off x="457200" y="2636912"/>
            <a:ext cx="8229600" cy="3672448"/>
          </a:xfrm>
        </p:spPr>
        <p:txBody>
          <a:bodyPr>
            <a:normAutofit fontScale="85000" lnSpcReduction="10000"/>
          </a:bodyPr>
          <a:lstStyle/>
          <a:p>
            <a:r>
              <a:rPr lang="ru-RU" dirty="0" smtClean="0"/>
              <a:t>Техника </a:t>
            </a:r>
            <a:r>
              <a:rPr lang="ru-RU" dirty="0"/>
              <a:t>— совокупность приемов. Ее средства — речь и невербальные средства общения. В понятие «педагогическая техника» принято включать две группы компонентов.</a:t>
            </a:r>
          </a:p>
          <a:p>
            <a:r>
              <a:rPr lang="ru-RU" dirty="0"/>
              <a:t>Первая группа связана с умением педагога управлять своим поведением: владение своим организмом (мимика, пантомимика; управление эмоциями, настроением (снятие излишнего психического напряжения, создание творческого самочувствия); социально-перцептивные способности (внимание, наблюдательность, воображение); техника речи (дыхание, постановка голоса, дикция, темп речи).</a:t>
            </a:r>
          </a:p>
        </p:txBody>
      </p:sp>
    </p:spTree>
    <p:extLst>
      <p:ext uri="{BB962C8B-B14F-4D97-AF65-F5344CB8AC3E}">
        <p14:creationId xmlns:p14="http://schemas.microsoft.com/office/powerpoint/2010/main" xmlns="" val="22876056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r>
              <a:rPr lang="ru-RU" dirty="0"/>
              <a:t>Вторая группа компонентов педагогической техники связана с умением воздействовать на личность и коллектив, и раскрывает технологическую сторону процесса воспитания и обучения: дидактические, организаторские, конструктивные, коммуникативные умения; технологические приемы предъявления требований, управления педагогическим общением, организации коллективных творческих дел и пр.</a:t>
            </a:r>
          </a:p>
          <a:p>
            <a:r>
              <a:rPr lang="ru-RU" dirty="0"/>
              <a:t>Успех решения педагогических задач обусловлен высоким уровнем педагогических способностей и умений: владеть собой, ситуацией, уметь ее перестроить, обеспечивая неожиданность воздействия и успех решения ситуативной задачи.</a:t>
            </a:r>
          </a:p>
        </p:txBody>
      </p:sp>
    </p:spTree>
    <p:extLst>
      <p:ext uri="{BB962C8B-B14F-4D97-AF65-F5344CB8AC3E}">
        <p14:creationId xmlns:p14="http://schemas.microsoft.com/office/powerpoint/2010/main" xmlns="" val="26659316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ln>
            <a:solidFill>
              <a:schemeClr val="bg1"/>
            </a:solidFill>
          </a:ln>
        </p:spPr>
        <p:txBody>
          <a:bodyPr/>
          <a:lstStyle/>
          <a:p>
            <a:pPr algn="ctr"/>
            <a:r>
              <a:rPr lang="ru-RU" dirty="0" smtClean="0">
                <a:solidFill>
                  <a:srgbClr val="00B0F0"/>
                </a:solidFill>
                <a:hlinkClick r:id="rId2"/>
              </a:rPr>
              <a:t>Педагогический такт</a:t>
            </a:r>
            <a:endParaRPr lang="ru-RU" dirty="0">
              <a:solidFill>
                <a:srgbClr val="00B0F0"/>
              </a:solidFill>
            </a:endParaRPr>
          </a:p>
        </p:txBody>
      </p:sp>
      <p:sp>
        <p:nvSpPr>
          <p:cNvPr id="3" name="Объект 2"/>
          <p:cNvSpPr>
            <a:spLocks noGrp="1"/>
          </p:cNvSpPr>
          <p:nvPr>
            <p:ph idx="1"/>
          </p:nvPr>
        </p:nvSpPr>
        <p:spPr/>
        <p:txBody>
          <a:bodyPr>
            <a:normAutofit fontScale="85000" lnSpcReduction="20000"/>
          </a:bodyPr>
          <a:lstStyle/>
          <a:p>
            <a:r>
              <a:rPr lang="ru-RU" dirty="0" smtClean="0"/>
              <a:t>Такт педагогический - </a:t>
            </a:r>
            <a:r>
              <a:rPr lang="ru-RU" dirty="0"/>
              <a:t>неотъемлемая часть воспитательного взаимодействия взрослых и детей, </a:t>
            </a:r>
            <a:r>
              <a:rPr lang="ru-RU" dirty="0" err="1"/>
              <a:t>осн</a:t>
            </a:r>
            <a:r>
              <a:rPr lang="ru-RU" dirty="0"/>
              <a:t>. на чувстве взаимного уважения и взаимной ответственности. Т.п. определяется педагогическим мастерством, опытом, уровнем культуры и личностными качествами педагога. Т.п. выражается в умении найти оптимальные меры воспитательного воздействия в любых ситуациях (в </a:t>
            </a:r>
            <a:r>
              <a:rPr lang="ru-RU" dirty="0" err="1"/>
              <a:t>т.ч</a:t>
            </a:r>
            <a:r>
              <a:rPr lang="ru-RU" dirty="0"/>
              <a:t>. и конфликтных), не унижая достоинство ребёнка и не вызывая у него сопротивления воспитанию. Т.п. требует от педагога постоянного контролирования собственного поведения и умения предвидеть возможные последствия своих воспитательных воздействий. Т.п. - это выработка педагогом своего стиля общения с воспитанниками в разных сферах деятельности (строгого и корректного на уроке, непринуждённого в неформальной обстановке и пр.).</a:t>
            </a:r>
          </a:p>
        </p:txBody>
      </p:sp>
    </p:spTree>
    <p:extLst>
      <p:ext uri="{BB962C8B-B14F-4D97-AF65-F5344CB8AC3E}">
        <p14:creationId xmlns:p14="http://schemas.microsoft.com/office/powerpoint/2010/main" xmlns="" val="23195436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pPr algn="ctr"/>
            <a:r>
              <a:rPr lang="ru-RU" sz="2800" b="1" dirty="0" smtClean="0"/>
              <a:t>Культура речи педагога </a:t>
            </a:r>
            <a:endParaRPr lang="ru-RU" sz="2800" b="1" dirty="0"/>
          </a:p>
        </p:txBody>
      </p:sp>
      <p:sp>
        <p:nvSpPr>
          <p:cNvPr id="3" name="Объект 2"/>
          <p:cNvSpPr>
            <a:spLocks noGrp="1"/>
          </p:cNvSpPr>
          <p:nvPr>
            <p:ph idx="1"/>
          </p:nvPr>
        </p:nvSpPr>
        <p:spPr>
          <a:xfrm>
            <a:off x="457200" y="1071546"/>
            <a:ext cx="8472518" cy="5453798"/>
          </a:xfrm>
        </p:spPr>
        <p:txBody>
          <a:bodyPr>
            <a:noAutofit/>
          </a:bodyPr>
          <a:lstStyle/>
          <a:p>
            <a:pPr algn="just"/>
            <a:r>
              <a:rPr lang="ru-RU" sz="1800" dirty="0"/>
              <a:t>Культуре речи человека всегда уделяли много внимания. Это не случайно. Так как </a:t>
            </a:r>
            <a:r>
              <a:rPr lang="ru-RU" sz="1800" dirty="0" smtClean="0"/>
              <a:t>она свидетельствует </a:t>
            </a:r>
            <a:r>
              <a:rPr lang="ru-RU" sz="1800" dirty="0"/>
              <a:t>об его эрудиции, интеллекте, этике, </a:t>
            </a:r>
            <a:r>
              <a:rPr lang="ru-RU" sz="1800" dirty="0" smtClean="0"/>
              <a:t> воспитании</a:t>
            </a:r>
            <a:r>
              <a:rPr lang="ru-RU" sz="1800" dirty="0"/>
              <a:t>. </a:t>
            </a:r>
            <a:endParaRPr lang="ru-RU" sz="1800" dirty="0" smtClean="0"/>
          </a:p>
          <a:p>
            <a:pPr algn="just"/>
            <a:r>
              <a:rPr lang="ru-RU" sz="1800" dirty="0" smtClean="0"/>
              <a:t>Владение культурой речи </a:t>
            </a:r>
            <a:r>
              <a:rPr lang="ru-RU" sz="1800" dirty="0"/>
              <a:t>– это успех в обществе, авторитет, перспектива, продвижение по работе. И кто как </a:t>
            </a:r>
            <a:r>
              <a:rPr lang="ru-RU" sz="1800" dirty="0" smtClean="0"/>
              <a:t>не педагог </a:t>
            </a:r>
            <a:r>
              <a:rPr lang="ru-RU" sz="1800" dirty="0"/>
              <a:t>обязан владеть культурой речи.</a:t>
            </a:r>
          </a:p>
          <a:p>
            <a:pPr algn="just"/>
            <a:r>
              <a:rPr lang="ru-RU" sz="1800" dirty="0"/>
              <a:t>Культура речи педагога охватывает все компоненты речевой деятельности и </a:t>
            </a:r>
            <a:r>
              <a:rPr lang="ru-RU" sz="1800" dirty="0" smtClean="0"/>
              <a:t>их составляющие</a:t>
            </a:r>
            <a:r>
              <a:rPr lang="ru-RU" sz="1800" dirty="0"/>
              <a:t>. Определенные нормы существуют для всех компонентов </a:t>
            </a:r>
            <a:r>
              <a:rPr lang="ru-RU" sz="1800" dirty="0" smtClean="0"/>
              <a:t>речевой  культуры </a:t>
            </a:r>
            <a:r>
              <a:rPr lang="ru-RU" sz="1800" dirty="0"/>
              <a:t>и проявляются они, прежде всего, как нормы общения: </a:t>
            </a:r>
            <a:r>
              <a:rPr lang="ru-RU" sz="1800" dirty="0" err="1" smtClean="0"/>
              <a:t>когнитивна</a:t>
            </a:r>
            <a:r>
              <a:rPr lang="ru-RU" sz="1800" dirty="0" smtClean="0"/>
              <a:t> (восприятие других </a:t>
            </a:r>
            <a:r>
              <a:rPr lang="ru-RU" sz="1800" dirty="0"/>
              <a:t>и их понимание), аффективная (отношение к другому), поведенческая (</a:t>
            </a:r>
            <a:r>
              <a:rPr lang="ru-RU" sz="1800" dirty="0" smtClean="0"/>
              <a:t>выбор поведения </a:t>
            </a:r>
            <a:r>
              <a:rPr lang="ru-RU" sz="1800" dirty="0"/>
              <a:t>в конкретной ситуации). Наиболее значимыми нормами общения </a:t>
            </a:r>
            <a:r>
              <a:rPr lang="ru-RU" sz="1800" dirty="0" smtClean="0"/>
              <a:t>являются этические </a:t>
            </a:r>
            <a:r>
              <a:rPr lang="ru-RU" sz="1800" dirty="0"/>
              <a:t>и коммуникативные.</a:t>
            </a:r>
          </a:p>
          <a:p>
            <a:pPr algn="just"/>
            <a:r>
              <a:rPr lang="ru-RU" sz="1800" dirty="0"/>
              <a:t>Специфика педагогической деятельности заключается в постоянном деятельном </a:t>
            </a:r>
            <a:r>
              <a:rPr lang="ru-RU" sz="1800" dirty="0" smtClean="0"/>
              <a:t>контакте с </a:t>
            </a:r>
            <a:r>
              <a:rPr lang="ru-RU" sz="1800" dirty="0"/>
              <a:t>другими людьми. Работа педагога направлена на формирование </a:t>
            </a:r>
            <a:r>
              <a:rPr lang="ru-RU" sz="1800" dirty="0" smtClean="0"/>
              <a:t>личности подрастающего </a:t>
            </a:r>
            <a:r>
              <a:rPr lang="ru-RU" sz="1800" dirty="0"/>
              <a:t>человека, выработку определенных правил поведения, </a:t>
            </a:r>
            <a:r>
              <a:rPr lang="ru-RU" sz="1800" dirty="0" smtClean="0"/>
              <a:t> интеллектуальное развитие</a:t>
            </a:r>
            <a:r>
              <a:rPr lang="ru-RU" sz="1800" dirty="0"/>
              <a:t>. Педагог должен обладать не только психологическими, </a:t>
            </a:r>
            <a:r>
              <a:rPr lang="ru-RU" sz="1800" dirty="0" smtClean="0"/>
              <a:t>специальными знаниями</a:t>
            </a:r>
            <a:r>
              <a:rPr lang="ru-RU" sz="1800" dirty="0"/>
              <a:t>, но также и навыками профессионального общения.</a:t>
            </a:r>
          </a:p>
        </p:txBody>
      </p:sp>
    </p:spTree>
    <p:extLst>
      <p:ext uri="{BB962C8B-B14F-4D97-AF65-F5344CB8AC3E}">
        <p14:creationId xmlns:p14="http://schemas.microsoft.com/office/powerpoint/2010/main" xmlns="" val="35455325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hlinkClick r:id="rId2"/>
              </a:rPr>
              <a:t>Критерии определения уровня профессионализма педагога</a:t>
            </a:r>
            <a:endParaRPr lang="ru-RU" sz="3200" dirty="0"/>
          </a:p>
        </p:txBody>
      </p:sp>
      <p:sp>
        <p:nvSpPr>
          <p:cNvPr id="3" name="Объект 2"/>
          <p:cNvSpPr>
            <a:spLocks noGrp="1"/>
          </p:cNvSpPr>
          <p:nvPr>
            <p:ph idx="1"/>
          </p:nvPr>
        </p:nvSpPr>
        <p:spPr/>
        <p:txBody>
          <a:bodyPr/>
          <a:lstStyle/>
          <a:p>
            <a:r>
              <a:rPr lang="ru-RU" dirty="0">
                <a:solidFill>
                  <a:schemeClr val="accent4">
                    <a:lumMod val="50000"/>
                  </a:schemeClr>
                </a:solidFill>
              </a:rPr>
              <a:t>Профессионализм педагога </a:t>
            </a:r>
            <a:r>
              <a:rPr lang="ru-RU" dirty="0"/>
              <a:t>— это интегральная характеристика личности педагога, предполагающая владение им видами профессиональной деятельности и наличие у педагога сочетания профессионально важных психологических качеств, обеспечивающих эффективное решение профессиональных педагогических задач по обучению и воспитанию (детей, взрослых обучающихся).</a:t>
            </a:r>
          </a:p>
        </p:txBody>
      </p:sp>
    </p:spTree>
    <p:extLst>
      <p:ext uri="{BB962C8B-B14F-4D97-AF65-F5344CB8AC3E}">
        <p14:creationId xmlns:p14="http://schemas.microsoft.com/office/powerpoint/2010/main" xmlns="" val="36276001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Профессионализм педагога должен отвечать ряду критериев:</a:t>
            </a:r>
          </a:p>
        </p:txBody>
      </p:sp>
      <p:sp>
        <p:nvSpPr>
          <p:cNvPr id="3" name="Объект 2"/>
          <p:cNvSpPr>
            <a:spLocks noGrp="1"/>
          </p:cNvSpPr>
          <p:nvPr>
            <p:ph idx="1"/>
          </p:nvPr>
        </p:nvSpPr>
        <p:spPr/>
        <p:txBody>
          <a:bodyPr>
            <a:normAutofit fontScale="92500" lnSpcReduction="10000"/>
          </a:bodyPr>
          <a:lstStyle/>
          <a:p>
            <a:r>
              <a:rPr lang="ru-RU" dirty="0"/>
              <a:t>— объективные критерии: эффективность педагогической деятельности (основных ее видов — обучающей, развивающей, воспитательной, а также вспомогательных в труде педагога — диагностической, коррекционной, консультационной, </a:t>
            </a:r>
            <a:r>
              <a:rPr lang="ru-RU" dirty="0" err="1"/>
              <a:t>организаторско</a:t>
            </a:r>
            <a:r>
              <a:rPr lang="ru-RU" dirty="0"/>
              <a:t>-управленческой, самообразовательной и др.);</a:t>
            </a:r>
          </a:p>
          <a:p>
            <a:endParaRPr lang="ru-RU" dirty="0"/>
          </a:p>
          <a:p>
            <a:r>
              <a:rPr lang="ru-RU" dirty="0"/>
              <a:t>— субъективные критерии: устойчивая педагогическая направленность (желание оставаться в профессии), понимание ценностных ориентации профессии педагога, позитивное отношение к себе как профессионалу, удовлетворенность трудом;</a:t>
            </a:r>
          </a:p>
        </p:txBody>
      </p:sp>
    </p:spTree>
    <p:extLst>
      <p:ext uri="{BB962C8B-B14F-4D97-AF65-F5344CB8AC3E}">
        <p14:creationId xmlns:p14="http://schemas.microsoft.com/office/powerpoint/2010/main" xmlns="" val="11829779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ru-RU" dirty="0"/>
              <a:t>— процессуальные критерии: использование педагогом социально приемлемых, гуманистически направленных способов, технологий в своем труде;</a:t>
            </a:r>
          </a:p>
          <a:p>
            <a:endParaRPr lang="ru-RU" dirty="0"/>
          </a:p>
          <a:p>
            <a:r>
              <a:rPr lang="ru-RU" dirty="0"/>
              <a:t>— результативные критерии: достижение в педагогическом труде результатов, востребованных обществом (формирование качеств личности учащихся, обеспечивающих их подготовленность к жизни в быстро меняющемся обществе).</a:t>
            </a:r>
          </a:p>
        </p:txBody>
      </p:sp>
    </p:spTree>
    <p:extLst>
      <p:ext uri="{BB962C8B-B14F-4D97-AF65-F5344CB8AC3E}">
        <p14:creationId xmlns:p14="http://schemas.microsoft.com/office/powerpoint/2010/main" xmlns="" val="14512858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dirty="0"/>
              <a:t>Уровни профессионализма педагога представляют собой ступени, этапы его движения к высоким показателям педагогического труда:</a:t>
            </a:r>
          </a:p>
        </p:txBody>
      </p:sp>
      <p:sp>
        <p:nvSpPr>
          <p:cNvPr id="3" name="Объект 2"/>
          <p:cNvSpPr>
            <a:spLocks noGrp="1"/>
          </p:cNvSpPr>
          <p:nvPr>
            <p:ph idx="1"/>
          </p:nvPr>
        </p:nvSpPr>
        <p:spPr>
          <a:xfrm>
            <a:off x="457200" y="1916832"/>
            <a:ext cx="8229600" cy="4392528"/>
          </a:xfrm>
        </p:spPr>
        <p:txBody>
          <a:bodyPr>
            <a:noAutofit/>
          </a:bodyPr>
          <a:lstStyle/>
          <a:p>
            <a:r>
              <a:rPr lang="ru-RU" sz="1600" dirty="0"/>
              <a:t> уровень овладения профессией, адаптации к ней, первичное усвоение учителем норм, менталитетов, необходимых приемов, технологий;</a:t>
            </a:r>
          </a:p>
          <a:p>
            <a:endParaRPr lang="ru-RU" sz="1600" dirty="0"/>
          </a:p>
          <a:p>
            <a:r>
              <a:rPr lang="ru-RU" sz="1600" dirty="0"/>
              <a:t>— уровень педагогического мастерства как выполнение на хорошем уровне лучших образцов передового педагогического опыта, накопленных в профессии; владение имеющимся в профессии приемами индивидуального подхода к учащимся, методами передачи знаний; осуществления личностно-ориентированного обучения и др.</a:t>
            </a:r>
          </a:p>
          <a:p>
            <a:endParaRPr lang="ru-RU" sz="1600" dirty="0"/>
          </a:p>
          <a:p>
            <a:r>
              <a:rPr lang="ru-RU" sz="1600" dirty="0"/>
              <a:t>— уровень </a:t>
            </a:r>
            <a:r>
              <a:rPr lang="ru-RU" sz="1600" dirty="0" err="1"/>
              <a:t>самоактуализации</a:t>
            </a:r>
            <a:r>
              <a:rPr lang="ru-RU" sz="1600" dirty="0"/>
              <a:t> педагога в профессии, осознание возможностей педагогической профессии для развития своей личности, саморазвитие себя средствами профессии, сознательное усиление своих позитивных качеств, сглаживание негативных, укрепление индивидуального стиля;</a:t>
            </a:r>
          </a:p>
          <a:p>
            <a:endParaRPr lang="ru-RU" sz="1600" dirty="0"/>
          </a:p>
          <a:p>
            <a:r>
              <a:rPr lang="ru-RU" sz="1600" dirty="0"/>
              <a:t>— уровень педагогического творчества как обогащение педагогом опыта своей профессии за счет личного творческого вклада, внесения авторских предложений, как касающихся отдельных задач, приемов, средств, методов, форм организации учетного процесса, так и создающих новые педагогические системы обучения и воспитания.</a:t>
            </a:r>
          </a:p>
        </p:txBody>
      </p:sp>
    </p:spTree>
    <p:extLst>
      <p:ext uri="{BB962C8B-B14F-4D97-AF65-F5344CB8AC3E}">
        <p14:creationId xmlns:p14="http://schemas.microsoft.com/office/powerpoint/2010/main" xmlns="" val="8265362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071546"/>
          </a:xfrm>
        </p:spPr>
        <p:txBody>
          <a:bodyPr>
            <a:normAutofit/>
          </a:bodyPr>
          <a:lstStyle/>
          <a:p>
            <a:r>
              <a:rPr lang="ru-RU" dirty="0" smtClean="0"/>
              <a:t>Метод проблемного обучения </a:t>
            </a:r>
            <a:endParaRPr lang="ru-RU" dirty="0"/>
          </a:p>
        </p:txBody>
      </p:sp>
      <p:sp>
        <p:nvSpPr>
          <p:cNvPr id="3" name="Содержимое 2"/>
          <p:cNvSpPr>
            <a:spLocks noGrp="1"/>
          </p:cNvSpPr>
          <p:nvPr>
            <p:ph idx="1"/>
          </p:nvPr>
        </p:nvSpPr>
        <p:spPr>
          <a:xfrm>
            <a:off x="0" y="1214422"/>
            <a:ext cx="9144000" cy="5643578"/>
          </a:xfrm>
        </p:spPr>
        <p:txBody>
          <a:bodyPr>
            <a:normAutofit/>
          </a:bodyPr>
          <a:lstStyle/>
          <a:p>
            <a:pPr algn="just"/>
            <a:r>
              <a:rPr lang="ru-RU" dirty="0" smtClean="0"/>
              <a:t>Метод проблемного обучения (</a:t>
            </a:r>
            <a:r>
              <a:rPr lang="ru-RU" dirty="0" err="1" smtClean="0"/>
              <a:t>МПбО</a:t>
            </a:r>
            <a:r>
              <a:rPr lang="ru-RU" dirty="0" smtClean="0"/>
              <a:t>) используется  для повышения эффективности активного обучения .</a:t>
            </a:r>
          </a:p>
          <a:p>
            <a:pPr algn="just"/>
            <a:r>
              <a:rPr lang="ru-RU" dirty="0" smtClean="0"/>
              <a:t>Центральное место занимает сложное, плохо структурированная, оригинальная проблема.</a:t>
            </a:r>
          </a:p>
          <a:p>
            <a:pPr algn="just"/>
            <a:r>
              <a:rPr lang="ru-RU" dirty="0" err="1" smtClean="0"/>
              <a:t>Мульти-дисциплинарный</a:t>
            </a:r>
            <a:r>
              <a:rPr lang="ru-RU" dirty="0" smtClean="0"/>
              <a:t> подход к решению проблемы (преподаватель сопровождает а не источает знания).</a:t>
            </a:r>
          </a:p>
          <a:p>
            <a:pPr algn="just"/>
            <a:r>
              <a:rPr lang="ru-RU" dirty="0" smtClean="0"/>
              <a:t>Процесс ориентированный на студентов  и ожидается, что они возьмут ответственность за процесс познания.</a:t>
            </a:r>
          </a:p>
          <a:p>
            <a:pPr algn="just"/>
            <a:r>
              <a:rPr lang="ru-RU" dirty="0" smtClean="0"/>
              <a:t>Студенты работают подгруппами . Оценка использует как инструмент рефлексии и анализа процесса обучения.</a:t>
            </a:r>
          </a:p>
          <a:p>
            <a:r>
              <a:rPr lang="ru-RU" dirty="0" err="1" smtClean="0"/>
              <a:t>МПбО</a:t>
            </a:r>
            <a:r>
              <a:rPr lang="ru-RU" dirty="0" smtClean="0"/>
              <a:t> – помогает студентам развивать навыки выявления и решения проблем</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dirty="0" smtClean="0">
                <a:hlinkClick r:id="rId2"/>
              </a:rPr>
              <a:t>Оценка обучающей деятельности педагога по критериям профессионального аспекта и результативно-личностного аспекта</a:t>
            </a:r>
            <a:endParaRPr lang="ru-RU" sz="3200" dirty="0"/>
          </a:p>
        </p:txBody>
      </p:sp>
      <p:pic>
        <p:nvPicPr>
          <p:cNvPr id="4" name="Объект 3"/>
          <p:cNvPicPr>
            <a:picLocks noGrp="1" noChangeAspect="1"/>
          </p:cNvPicPr>
          <p:nvPr>
            <p:ph idx="1"/>
          </p:nvPr>
        </p:nvPicPr>
        <p:blipFill>
          <a:blip r:embed="rId3">
            <a:extLst>
              <a:ext uri="{28A0092B-C50C-407E-A947-70E740481C1C}">
                <a14:useLocalDpi xmlns:a14="http://schemas.microsoft.com/office/drawing/2010/main" xmlns="" val="0"/>
              </a:ext>
            </a:extLst>
          </a:blip>
          <a:stretch>
            <a:fillRect/>
          </a:stretch>
        </p:blipFill>
        <p:spPr>
          <a:xfrm>
            <a:off x="1619672" y="2060848"/>
            <a:ext cx="5832647" cy="3714708"/>
          </a:xfrm>
        </p:spPr>
      </p:pic>
    </p:spTree>
    <p:extLst>
      <p:ext uri="{BB962C8B-B14F-4D97-AF65-F5344CB8AC3E}">
        <p14:creationId xmlns:p14="http://schemas.microsoft.com/office/powerpoint/2010/main" xmlns="" val="7948506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88640"/>
            <a:ext cx="8229600" cy="1143000"/>
          </a:xfrm>
        </p:spPr>
        <p:txBody>
          <a:bodyPr>
            <a:normAutofit/>
          </a:bodyPr>
          <a:lstStyle/>
          <a:p>
            <a:r>
              <a:rPr lang="ru-RU" sz="3200" dirty="0" smtClean="0"/>
              <a:t> </a:t>
            </a:r>
            <a:r>
              <a:rPr lang="ru-RU" sz="3200" dirty="0"/>
              <a:t>Критерии оценки уровня обучающей деятельности учителя</a:t>
            </a:r>
          </a:p>
        </p:txBody>
      </p:sp>
      <p:sp>
        <p:nvSpPr>
          <p:cNvPr id="3" name="Объект 2"/>
          <p:cNvSpPr>
            <a:spLocks noGrp="1"/>
          </p:cNvSpPr>
          <p:nvPr>
            <p:ph idx="1"/>
          </p:nvPr>
        </p:nvSpPr>
        <p:spPr/>
        <p:txBody>
          <a:bodyPr>
            <a:normAutofit fontScale="70000" lnSpcReduction="20000"/>
          </a:bodyPr>
          <a:lstStyle/>
          <a:p>
            <a:r>
              <a:rPr lang="ru-RU" dirty="0"/>
              <a:t>Функциональный аспект</a:t>
            </a:r>
            <a:r>
              <a:rPr lang="ru-RU" dirty="0" smtClean="0"/>
              <a:t>:</a:t>
            </a:r>
          </a:p>
          <a:p>
            <a:r>
              <a:rPr lang="ru-RU" dirty="0"/>
              <a:t>1. Владение содержанием образования преподаваемого предмета. </a:t>
            </a:r>
          </a:p>
          <a:p>
            <a:r>
              <a:rPr lang="ru-RU" dirty="0"/>
              <a:t>Первичные признаки:</a:t>
            </a:r>
          </a:p>
          <a:p>
            <a:r>
              <a:rPr lang="ru-RU" dirty="0"/>
              <a:t> понимание целей, задач, места учебного предмета в системе обучения, </a:t>
            </a:r>
          </a:p>
          <a:p>
            <a:r>
              <a:rPr lang="ru-RU" dirty="0"/>
              <a:t>воспитания и развития учащихся, ориентация в учебных планах, программах, </a:t>
            </a:r>
          </a:p>
          <a:p>
            <a:r>
              <a:rPr lang="ru-RU" dirty="0"/>
              <a:t>учебниках;</a:t>
            </a:r>
          </a:p>
          <a:p>
            <a:r>
              <a:rPr lang="ru-RU" dirty="0"/>
              <a:t> знание современных достижений науки и педагогического опыта и </a:t>
            </a:r>
          </a:p>
          <a:p>
            <a:r>
              <a:rPr lang="ru-RU" dirty="0"/>
              <a:t>использование их в преподавании;</a:t>
            </a:r>
          </a:p>
          <a:p>
            <a:r>
              <a:rPr lang="ru-RU" dirty="0"/>
              <a:t> умение оптимально отобрать содержание материала в соответствии с уровнями </a:t>
            </a:r>
          </a:p>
          <a:p>
            <a:r>
              <a:rPr lang="ru-RU" dirty="0"/>
              <a:t>его усвоения;</a:t>
            </a:r>
          </a:p>
          <a:p>
            <a:r>
              <a:rPr lang="ru-RU" dirty="0"/>
              <a:t> умение отобрать содержание материала в целях формирования положительных </a:t>
            </a:r>
          </a:p>
          <a:p>
            <a:r>
              <a:rPr lang="ru-RU" dirty="0"/>
              <a:t>мотивов учения;</a:t>
            </a:r>
          </a:p>
          <a:p>
            <a:r>
              <a:rPr lang="ru-RU" dirty="0" smtClean="0"/>
              <a:t> </a:t>
            </a:r>
            <a:r>
              <a:rPr lang="ru-RU" dirty="0"/>
              <a:t>умение устанавливать </a:t>
            </a:r>
            <a:r>
              <a:rPr lang="ru-RU" dirty="0" err="1"/>
              <a:t>внутрипредметные</a:t>
            </a:r>
            <a:r>
              <a:rPr lang="ru-RU" dirty="0"/>
              <a:t> и </a:t>
            </a:r>
            <a:r>
              <a:rPr lang="ru-RU" dirty="0" err="1"/>
              <a:t>межпредметные</a:t>
            </a:r>
            <a:r>
              <a:rPr lang="ru-RU" dirty="0"/>
              <a:t> связи.</a:t>
            </a:r>
          </a:p>
        </p:txBody>
      </p:sp>
    </p:spTree>
    <p:extLst>
      <p:ext uri="{BB962C8B-B14F-4D97-AF65-F5344CB8AC3E}">
        <p14:creationId xmlns:p14="http://schemas.microsoft.com/office/powerpoint/2010/main" xmlns="" val="10466195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Педагогическая технология в учебном процессе.</a:t>
            </a:r>
          </a:p>
        </p:txBody>
      </p:sp>
      <p:sp>
        <p:nvSpPr>
          <p:cNvPr id="3" name="Объект 2"/>
          <p:cNvSpPr>
            <a:spLocks noGrp="1"/>
          </p:cNvSpPr>
          <p:nvPr>
            <p:ph idx="1"/>
          </p:nvPr>
        </p:nvSpPr>
        <p:spPr/>
        <p:txBody>
          <a:bodyPr>
            <a:normAutofit fontScale="85000" lnSpcReduction="20000"/>
          </a:bodyPr>
          <a:lstStyle/>
          <a:p>
            <a:r>
              <a:rPr lang="ru-RU" dirty="0"/>
              <a:t>Первичные признаки:</a:t>
            </a:r>
          </a:p>
          <a:p>
            <a:r>
              <a:rPr lang="ru-RU" dirty="0" smtClean="0"/>
              <a:t> </a:t>
            </a:r>
            <a:r>
              <a:rPr lang="ru-RU" dirty="0"/>
              <a:t>ориентация в различных педагогических технологиях и использование их в </a:t>
            </a:r>
            <a:r>
              <a:rPr lang="ru-RU" dirty="0" smtClean="0"/>
              <a:t> работе</a:t>
            </a:r>
            <a:r>
              <a:rPr lang="ru-RU" dirty="0"/>
              <a:t>;</a:t>
            </a:r>
          </a:p>
          <a:p>
            <a:r>
              <a:rPr lang="ru-RU" dirty="0" smtClean="0"/>
              <a:t> </a:t>
            </a:r>
            <a:r>
              <a:rPr lang="ru-RU" dirty="0"/>
              <a:t>владение технологией постановки целей и целевой ориентации обучения на </a:t>
            </a:r>
          </a:p>
          <a:p>
            <a:r>
              <a:rPr lang="ru-RU" dirty="0"/>
              <a:t>достижение реального результата;</a:t>
            </a:r>
          </a:p>
          <a:p>
            <a:r>
              <a:rPr lang="ru-RU" dirty="0" smtClean="0"/>
              <a:t> </a:t>
            </a:r>
            <a:r>
              <a:rPr lang="ru-RU" dirty="0"/>
              <a:t>знание возможностей различных методов обучения для достижения конкретного </a:t>
            </a:r>
          </a:p>
          <a:p>
            <a:r>
              <a:rPr lang="ru-RU" dirty="0"/>
              <a:t>уровня обучения, воспитания, развития и умение осуществить оптимальный выбор;</a:t>
            </a:r>
          </a:p>
          <a:p>
            <a:r>
              <a:rPr lang="ru-RU" dirty="0" smtClean="0"/>
              <a:t> </a:t>
            </a:r>
            <a:r>
              <a:rPr lang="ru-RU" dirty="0"/>
              <a:t>знание типологии уроков, умение выбрать оптимальный тип урока;</a:t>
            </a:r>
          </a:p>
          <a:p>
            <a:r>
              <a:rPr lang="ru-RU" dirty="0" smtClean="0"/>
              <a:t> </a:t>
            </a:r>
            <a:r>
              <a:rPr lang="ru-RU" dirty="0"/>
              <a:t>умение определить место урока (или другой формы учебного занятия) в </a:t>
            </a:r>
            <a:r>
              <a:rPr lang="ru-RU" dirty="0" smtClean="0"/>
              <a:t>курсе.</a:t>
            </a:r>
            <a:endParaRPr lang="ru-RU" dirty="0"/>
          </a:p>
        </p:txBody>
      </p:sp>
    </p:spTree>
    <p:extLst>
      <p:ext uri="{BB962C8B-B14F-4D97-AF65-F5344CB8AC3E}">
        <p14:creationId xmlns:p14="http://schemas.microsoft.com/office/powerpoint/2010/main" xmlns="" val="8725455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Учебно-познавательная деятельность учащихся.</a:t>
            </a:r>
          </a:p>
        </p:txBody>
      </p:sp>
      <p:sp>
        <p:nvSpPr>
          <p:cNvPr id="3" name="Объект 2"/>
          <p:cNvSpPr>
            <a:spLocks noGrp="1"/>
          </p:cNvSpPr>
          <p:nvPr>
            <p:ph idx="1"/>
          </p:nvPr>
        </p:nvSpPr>
        <p:spPr/>
        <p:txBody>
          <a:bodyPr>
            <a:normAutofit fontScale="92500" lnSpcReduction="20000"/>
          </a:bodyPr>
          <a:lstStyle/>
          <a:p>
            <a:r>
              <a:rPr lang="ru-RU" dirty="0"/>
              <a:t>Первичные признаки:</a:t>
            </a:r>
          </a:p>
          <a:p>
            <a:r>
              <a:rPr lang="ru-RU" dirty="0" smtClean="0"/>
              <a:t> </a:t>
            </a:r>
            <a:r>
              <a:rPr lang="ru-RU" dirty="0"/>
              <a:t>владение разными формами организации учебно-познавательной деятельности </a:t>
            </a:r>
            <a:r>
              <a:rPr lang="ru-RU" dirty="0" smtClean="0"/>
              <a:t> учащихся </a:t>
            </a:r>
            <a:r>
              <a:rPr lang="ru-RU" dirty="0"/>
              <a:t>и использование их в работе;</a:t>
            </a:r>
          </a:p>
          <a:p>
            <a:r>
              <a:rPr lang="ru-RU" dirty="0" smtClean="0"/>
              <a:t> </a:t>
            </a:r>
            <a:r>
              <a:rPr lang="ru-RU" dirty="0"/>
              <a:t>учет индивидуальных особенностей и возможностей обучаемых в учебном процессе;</a:t>
            </a:r>
          </a:p>
          <a:p>
            <a:r>
              <a:rPr lang="ru-RU" dirty="0" smtClean="0"/>
              <a:t> </a:t>
            </a:r>
            <a:r>
              <a:rPr lang="ru-RU" dirty="0"/>
              <a:t>организация </a:t>
            </a:r>
            <a:r>
              <a:rPr lang="ru-RU" dirty="0" err="1"/>
              <a:t>внутриклассной</a:t>
            </a:r>
            <a:r>
              <a:rPr lang="ru-RU" dirty="0"/>
              <a:t> дифференциации обучения в целях оптимизации </a:t>
            </a:r>
            <a:r>
              <a:rPr lang="ru-RU" dirty="0" smtClean="0"/>
              <a:t> обучения </a:t>
            </a:r>
            <a:r>
              <a:rPr lang="ru-RU" dirty="0"/>
              <a:t>и развития учащихся;</a:t>
            </a:r>
          </a:p>
          <a:p>
            <a:r>
              <a:rPr lang="ru-RU" dirty="0" smtClean="0"/>
              <a:t> </a:t>
            </a:r>
            <a:r>
              <a:rPr lang="ru-RU" dirty="0"/>
              <a:t>владение приемами дидактического конструирования учебной деятельности </a:t>
            </a:r>
            <a:r>
              <a:rPr lang="ru-RU" dirty="0" smtClean="0"/>
              <a:t> школьников</a:t>
            </a:r>
            <a:r>
              <a:rPr lang="ru-RU" dirty="0"/>
              <a:t>;</a:t>
            </a:r>
          </a:p>
          <a:p>
            <a:r>
              <a:rPr lang="ru-RU" dirty="0" smtClean="0"/>
              <a:t> </a:t>
            </a:r>
            <a:r>
              <a:rPr lang="ru-RU" dirty="0"/>
              <a:t>умение управлять познавательной деятельностью учащихся и корректировать ее по </a:t>
            </a:r>
            <a:r>
              <a:rPr lang="ru-RU" dirty="0" smtClean="0"/>
              <a:t> мере </a:t>
            </a:r>
            <a:r>
              <a:rPr lang="ru-RU" dirty="0"/>
              <a:t>необходимости</a:t>
            </a:r>
          </a:p>
        </p:txBody>
      </p:sp>
    </p:spTree>
    <p:extLst>
      <p:ext uri="{BB962C8B-B14F-4D97-AF65-F5344CB8AC3E}">
        <p14:creationId xmlns:p14="http://schemas.microsoft.com/office/powerpoint/2010/main" xmlns="" val="3876245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a:t>Стимулирование мотивации личности учащегося в процессе обучения.</a:t>
            </a:r>
          </a:p>
        </p:txBody>
      </p:sp>
      <p:sp>
        <p:nvSpPr>
          <p:cNvPr id="3" name="Объект 2"/>
          <p:cNvSpPr>
            <a:spLocks noGrp="1"/>
          </p:cNvSpPr>
          <p:nvPr>
            <p:ph idx="1"/>
          </p:nvPr>
        </p:nvSpPr>
        <p:spPr/>
        <p:txBody>
          <a:bodyPr>
            <a:normAutofit lnSpcReduction="10000"/>
          </a:bodyPr>
          <a:lstStyle/>
          <a:p>
            <a:r>
              <a:rPr lang="ru-RU" dirty="0"/>
              <a:t>Первичные признаки:</a:t>
            </a:r>
          </a:p>
          <a:p>
            <a:r>
              <a:rPr lang="ru-RU" dirty="0" smtClean="0"/>
              <a:t> </a:t>
            </a:r>
            <a:r>
              <a:rPr lang="ru-RU" dirty="0"/>
              <a:t>владение способами (системой) стимулирования и мотивации учащихся;</a:t>
            </a:r>
          </a:p>
          <a:p>
            <a:r>
              <a:rPr lang="ru-RU" dirty="0" smtClean="0"/>
              <a:t>формирование </a:t>
            </a:r>
            <a:r>
              <a:rPr lang="ru-RU" dirty="0"/>
              <a:t>познавательного интереса, умение определить степень его проявления;</a:t>
            </a:r>
          </a:p>
          <a:p>
            <a:r>
              <a:rPr lang="ru-RU" dirty="0" smtClean="0"/>
              <a:t>система </a:t>
            </a:r>
            <a:r>
              <a:rPr lang="ru-RU" dirty="0"/>
              <a:t>контроля и самоконтроля учебной деятельности школьников;</a:t>
            </a:r>
          </a:p>
          <a:p>
            <a:r>
              <a:rPr lang="ru-RU" dirty="0" smtClean="0"/>
              <a:t>ориентация </a:t>
            </a:r>
            <a:r>
              <a:rPr lang="ru-RU" dirty="0"/>
              <a:t>в психологических особенностях учащихся в целях создания </a:t>
            </a:r>
          </a:p>
          <a:p>
            <a:r>
              <a:rPr lang="ru-RU" dirty="0"/>
              <a:t>благоприятного микроклимата в классе.</a:t>
            </a:r>
          </a:p>
        </p:txBody>
      </p:sp>
    </p:spTree>
    <p:extLst>
      <p:ext uri="{BB962C8B-B14F-4D97-AF65-F5344CB8AC3E}">
        <p14:creationId xmlns:p14="http://schemas.microsoft.com/office/powerpoint/2010/main" xmlns="" val="8025336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Результативно-личностный </a:t>
            </a:r>
            <a:r>
              <a:rPr lang="ru-RU" dirty="0" smtClean="0"/>
              <a:t>аспект деятельности педагога</a:t>
            </a:r>
            <a:endParaRPr lang="ru-RU" dirty="0"/>
          </a:p>
        </p:txBody>
      </p:sp>
      <p:sp>
        <p:nvSpPr>
          <p:cNvPr id="3" name="Объект 2"/>
          <p:cNvSpPr>
            <a:spLocks noGrp="1"/>
          </p:cNvSpPr>
          <p:nvPr>
            <p:ph idx="1"/>
          </p:nvPr>
        </p:nvSpPr>
        <p:spPr/>
        <p:txBody>
          <a:bodyPr>
            <a:normAutofit/>
          </a:bodyPr>
          <a:lstStyle/>
          <a:p>
            <a:pPr marL="651510" indent="-514350">
              <a:buAutoNum type="arabicPeriod"/>
            </a:pPr>
            <a:r>
              <a:rPr lang="ru-RU" dirty="0" smtClean="0"/>
              <a:t>Комплексное </a:t>
            </a:r>
            <a:r>
              <a:rPr lang="ru-RU" dirty="0"/>
              <a:t>решение задач обучения, воспитания и </a:t>
            </a:r>
            <a:r>
              <a:rPr lang="ru-RU" dirty="0" smtClean="0"/>
              <a:t>развития </a:t>
            </a:r>
          </a:p>
          <a:p>
            <a:pPr marL="651510" indent="-514350">
              <a:buAutoNum type="arabicPeriod"/>
            </a:pPr>
            <a:r>
              <a:rPr lang="ru-RU" dirty="0" smtClean="0"/>
              <a:t>Результаты </a:t>
            </a:r>
            <a:r>
              <a:rPr lang="ru-RU" dirty="0"/>
              <a:t>обучения</a:t>
            </a:r>
            <a:r>
              <a:rPr lang="ru-RU" dirty="0" smtClean="0"/>
              <a:t>.</a:t>
            </a:r>
          </a:p>
          <a:p>
            <a:pPr marL="651510" indent="-514350">
              <a:buAutoNum type="arabicPeriod"/>
            </a:pPr>
            <a:r>
              <a:rPr lang="ru-RU" dirty="0" smtClean="0"/>
              <a:t> </a:t>
            </a:r>
            <a:r>
              <a:rPr lang="ru-RU" dirty="0"/>
              <a:t>Степень обеспечения сотрудничества в процессе обучения</a:t>
            </a:r>
            <a:r>
              <a:rPr lang="ru-RU" dirty="0" smtClean="0"/>
              <a:t>.</a:t>
            </a:r>
          </a:p>
          <a:p>
            <a:pPr marL="651510" indent="-514350">
              <a:buAutoNum type="arabicPeriod"/>
            </a:pPr>
            <a:r>
              <a:rPr lang="ru-RU" dirty="0" smtClean="0"/>
              <a:t>Повышение </a:t>
            </a:r>
            <a:r>
              <a:rPr lang="ru-RU" dirty="0"/>
              <a:t>уровня своего профессионализма</a:t>
            </a:r>
            <a:r>
              <a:rPr lang="ru-RU" dirty="0" smtClean="0"/>
              <a:t>.</a:t>
            </a:r>
          </a:p>
          <a:p>
            <a:pPr marL="651510" indent="-514350">
              <a:buAutoNum type="arabicPeriod"/>
            </a:pPr>
            <a:r>
              <a:rPr lang="ru-RU" dirty="0" smtClean="0"/>
              <a:t>Профессионально-педагогическая </a:t>
            </a:r>
            <a:r>
              <a:rPr lang="ru-RU" dirty="0"/>
              <a:t>и социальная значимость личности педагога.</a:t>
            </a:r>
            <a:endParaRPr lang="ru-RU" dirty="0" smtClean="0"/>
          </a:p>
          <a:p>
            <a:pPr marL="137160" indent="0">
              <a:buNone/>
            </a:pPr>
            <a:r>
              <a:rPr lang="ru-RU" dirty="0"/>
              <a:t> </a:t>
            </a:r>
            <a:r>
              <a:rPr lang="ru-RU" dirty="0" smtClean="0"/>
              <a:t>  </a:t>
            </a:r>
            <a:endParaRPr lang="ru-RU" dirty="0"/>
          </a:p>
        </p:txBody>
      </p:sp>
    </p:spTree>
    <p:extLst>
      <p:ext uri="{BB962C8B-B14F-4D97-AF65-F5344CB8AC3E}">
        <p14:creationId xmlns:p14="http://schemas.microsoft.com/office/powerpoint/2010/main" xmlns="" val="19337125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Комплексное </a:t>
            </a:r>
            <a:r>
              <a:rPr lang="ru-RU" dirty="0"/>
              <a:t>решение задач обучения, воспитания и развития</a:t>
            </a:r>
          </a:p>
        </p:txBody>
      </p:sp>
      <p:sp>
        <p:nvSpPr>
          <p:cNvPr id="3" name="Объект 2"/>
          <p:cNvSpPr>
            <a:spLocks noGrp="1"/>
          </p:cNvSpPr>
          <p:nvPr>
            <p:ph idx="1"/>
          </p:nvPr>
        </p:nvSpPr>
        <p:spPr/>
        <p:txBody>
          <a:bodyPr>
            <a:normAutofit/>
          </a:bodyPr>
          <a:lstStyle/>
          <a:p>
            <a:r>
              <a:rPr lang="ru-RU" dirty="0"/>
              <a:t> </a:t>
            </a:r>
            <a:r>
              <a:rPr lang="ru-RU" dirty="0" smtClean="0"/>
              <a:t>строить </a:t>
            </a:r>
            <a:r>
              <a:rPr lang="ru-RU" dirty="0"/>
              <a:t>учебный процесс так, что гарантирует достижение поставленных целей;</a:t>
            </a:r>
          </a:p>
          <a:p>
            <a:r>
              <a:rPr lang="ru-RU" dirty="0"/>
              <a:t> </a:t>
            </a:r>
            <a:r>
              <a:rPr lang="ru-RU" dirty="0" smtClean="0"/>
              <a:t>владеть </a:t>
            </a:r>
            <a:r>
              <a:rPr lang="ru-RU" dirty="0"/>
              <a:t>способами постановки целей;</a:t>
            </a:r>
          </a:p>
          <a:p>
            <a:r>
              <a:rPr lang="ru-RU" dirty="0"/>
              <a:t> </a:t>
            </a:r>
            <a:r>
              <a:rPr lang="ru-RU" dirty="0" smtClean="0"/>
              <a:t>определять </a:t>
            </a:r>
            <a:r>
              <a:rPr lang="ru-RU" dirty="0"/>
              <a:t>и </a:t>
            </a:r>
            <a:r>
              <a:rPr lang="ru-RU" dirty="0" smtClean="0"/>
              <a:t>формировать цели </a:t>
            </a:r>
            <a:r>
              <a:rPr lang="ru-RU" dirty="0"/>
              <a:t>обучения через результаты обучения;</a:t>
            </a:r>
          </a:p>
          <a:p>
            <a:r>
              <a:rPr lang="ru-RU" dirty="0"/>
              <a:t> </a:t>
            </a:r>
            <a:r>
              <a:rPr lang="ru-RU" dirty="0" smtClean="0"/>
              <a:t>конкретизировать цели </a:t>
            </a:r>
            <a:r>
              <a:rPr lang="ru-RU" dirty="0"/>
              <a:t>в соответствии с уровнем развития учащихся;</a:t>
            </a:r>
          </a:p>
          <a:p>
            <a:r>
              <a:rPr lang="ru-RU" dirty="0"/>
              <a:t> </a:t>
            </a:r>
            <a:r>
              <a:rPr lang="ru-RU" dirty="0" smtClean="0"/>
              <a:t>понимать </a:t>
            </a:r>
            <a:r>
              <a:rPr lang="ru-RU" dirty="0"/>
              <a:t>результат обучения как сдвиг в развитии ученика, как овладение им той или </a:t>
            </a:r>
            <a:r>
              <a:rPr lang="ru-RU" dirty="0" smtClean="0"/>
              <a:t> иной </a:t>
            </a:r>
            <a:r>
              <a:rPr lang="ru-RU" dirty="0"/>
              <a:t>деятельностью.</a:t>
            </a:r>
          </a:p>
        </p:txBody>
      </p:sp>
    </p:spTree>
    <p:extLst>
      <p:ext uri="{BB962C8B-B14F-4D97-AF65-F5344CB8AC3E}">
        <p14:creationId xmlns:p14="http://schemas.microsoft.com/office/powerpoint/2010/main" xmlns="" val="36943872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Обеспечение </a:t>
            </a:r>
            <a:r>
              <a:rPr lang="ru-RU" dirty="0"/>
              <a:t>сотрудничества в процессе обучения</a:t>
            </a:r>
          </a:p>
        </p:txBody>
      </p:sp>
      <p:sp>
        <p:nvSpPr>
          <p:cNvPr id="3" name="Объект 2"/>
          <p:cNvSpPr>
            <a:spLocks noGrp="1"/>
          </p:cNvSpPr>
          <p:nvPr>
            <p:ph idx="1"/>
          </p:nvPr>
        </p:nvSpPr>
        <p:spPr/>
        <p:txBody>
          <a:bodyPr>
            <a:normAutofit/>
          </a:bodyPr>
          <a:lstStyle/>
          <a:p>
            <a:r>
              <a:rPr lang="ru-RU" dirty="0" smtClean="0"/>
              <a:t> понимание </a:t>
            </a:r>
            <a:r>
              <a:rPr lang="ru-RU" dirty="0"/>
              <a:t>и принятие </a:t>
            </a:r>
            <a:r>
              <a:rPr lang="ru-RU" dirty="0" smtClean="0"/>
              <a:t>учащимися </a:t>
            </a:r>
            <a:r>
              <a:rPr lang="ru-RU" dirty="0"/>
              <a:t>целей занятия;</a:t>
            </a:r>
          </a:p>
          <a:p>
            <a:r>
              <a:rPr lang="ru-RU" dirty="0" smtClean="0"/>
              <a:t>планировать </a:t>
            </a:r>
            <a:r>
              <a:rPr lang="ru-RU" dirty="0"/>
              <a:t>совместную деятельность по выполнению поставленных целей и </a:t>
            </a:r>
            <a:r>
              <a:rPr lang="ru-RU" dirty="0" smtClean="0"/>
              <a:t> задач</a:t>
            </a:r>
            <a:r>
              <a:rPr lang="ru-RU" dirty="0"/>
              <a:t>;</a:t>
            </a:r>
          </a:p>
          <a:p>
            <a:r>
              <a:rPr lang="ru-RU" dirty="0" smtClean="0"/>
              <a:t> владеть  </a:t>
            </a:r>
            <a:r>
              <a:rPr lang="ru-RU" dirty="0"/>
              <a:t>способами организации сотрудничества с учащимися в ходе учебного занятия;</a:t>
            </a:r>
          </a:p>
          <a:p>
            <a:r>
              <a:rPr lang="ru-RU" dirty="0" smtClean="0"/>
              <a:t> проявлять </a:t>
            </a:r>
            <a:r>
              <a:rPr lang="ru-RU" dirty="0"/>
              <a:t>заинтересованность в успехе каждого ученика и обеспечивает его;</a:t>
            </a:r>
          </a:p>
          <a:p>
            <a:r>
              <a:rPr lang="ru-RU" dirty="0" smtClean="0"/>
              <a:t> </a:t>
            </a:r>
            <a:r>
              <a:rPr lang="ru-RU" dirty="0"/>
              <a:t>объективно </a:t>
            </a:r>
            <a:r>
              <a:rPr lang="ru-RU" dirty="0" smtClean="0"/>
              <a:t>оценивать </a:t>
            </a:r>
            <a:r>
              <a:rPr lang="ru-RU" dirty="0"/>
              <a:t>работу </a:t>
            </a:r>
            <a:r>
              <a:rPr lang="ru-RU" dirty="0" smtClean="0"/>
              <a:t>каждого ученика</a:t>
            </a:r>
            <a:endParaRPr lang="ru-RU" dirty="0"/>
          </a:p>
        </p:txBody>
      </p:sp>
    </p:spTree>
    <p:extLst>
      <p:ext uri="{BB962C8B-B14F-4D97-AF65-F5344CB8AC3E}">
        <p14:creationId xmlns:p14="http://schemas.microsoft.com/office/powerpoint/2010/main" xmlns="" val="5843912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t>
            </a:r>
            <a:r>
              <a:rPr lang="ru-RU" dirty="0"/>
              <a:t>Повышение уровня своего профессионализма</a:t>
            </a:r>
          </a:p>
        </p:txBody>
      </p:sp>
      <p:sp>
        <p:nvSpPr>
          <p:cNvPr id="3" name="Объект 2"/>
          <p:cNvSpPr>
            <a:spLocks noGrp="1"/>
          </p:cNvSpPr>
          <p:nvPr>
            <p:ph idx="1"/>
          </p:nvPr>
        </p:nvSpPr>
        <p:spPr/>
        <p:txBody>
          <a:bodyPr/>
          <a:lstStyle/>
          <a:p>
            <a:r>
              <a:rPr lang="ru-RU" dirty="0" smtClean="0"/>
              <a:t>видит </a:t>
            </a:r>
            <a:r>
              <a:rPr lang="ru-RU" dirty="0"/>
              <a:t>свое место в решении общешкольных целей и задач;</a:t>
            </a:r>
          </a:p>
          <a:p>
            <a:r>
              <a:rPr lang="ru-RU" dirty="0" smtClean="0"/>
              <a:t>постоянно </a:t>
            </a:r>
            <a:r>
              <a:rPr lang="ru-RU" dirty="0"/>
              <a:t>совершенствует себя, свою деятельность, условия труда;</a:t>
            </a:r>
          </a:p>
          <a:p>
            <a:r>
              <a:rPr lang="ru-RU" dirty="0" smtClean="0"/>
              <a:t> </a:t>
            </a:r>
            <a:r>
              <a:rPr lang="ru-RU" dirty="0"/>
              <a:t>изучает и использует в своей работе достижения науки и передовой опыт;</a:t>
            </a:r>
          </a:p>
          <a:p>
            <a:r>
              <a:rPr lang="ru-RU" dirty="0" smtClean="0"/>
              <a:t> </a:t>
            </a:r>
            <a:r>
              <a:rPr lang="ru-RU" dirty="0"/>
              <a:t>ведет опытно-поисковую, экспериментальную работу;</a:t>
            </a:r>
          </a:p>
          <a:p>
            <a:r>
              <a:rPr lang="ru-RU" dirty="0" smtClean="0"/>
              <a:t> </a:t>
            </a:r>
            <a:r>
              <a:rPr lang="ru-RU" dirty="0"/>
              <a:t>обобщает свой опыт (выступает на семинарах, совещаниях и т.д.)</a:t>
            </a:r>
          </a:p>
        </p:txBody>
      </p:sp>
    </p:spTree>
    <p:extLst>
      <p:ext uri="{BB962C8B-B14F-4D97-AF65-F5344CB8AC3E}">
        <p14:creationId xmlns:p14="http://schemas.microsoft.com/office/powerpoint/2010/main" xmlns="" val="16667430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t>Профессионально-педагогическая </a:t>
            </a:r>
            <a:r>
              <a:rPr lang="ru-RU" sz="2800" b="1" dirty="0"/>
              <a:t>и социальная значимость личности педагога</a:t>
            </a:r>
          </a:p>
        </p:txBody>
      </p:sp>
      <p:sp>
        <p:nvSpPr>
          <p:cNvPr id="3" name="Объект 2"/>
          <p:cNvSpPr>
            <a:spLocks noGrp="1"/>
          </p:cNvSpPr>
          <p:nvPr>
            <p:ph idx="1"/>
          </p:nvPr>
        </p:nvSpPr>
        <p:spPr>
          <a:xfrm>
            <a:off x="467544" y="1844824"/>
            <a:ext cx="8229600" cy="4709160"/>
          </a:xfrm>
        </p:spPr>
        <p:txBody>
          <a:bodyPr/>
          <a:lstStyle/>
          <a:p>
            <a:r>
              <a:rPr lang="ru-RU" dirty="0" smtClean="0"/>
              <a:t> </a:t>
            </a:r>
            <a:r>
              <a:rPr lang="ru-RU" dirty="0"/>
              <a:t>сформированы четкие личные ценности;</a:t>
            </a:r>
          </a:p>
          <a:p>
            <a:r>
              <a:rPr lang="ru-RU" dirty="0" smtClean="0"/>
              <a:t> </a:t>
            </a:r>
            <a:r>
              <a:rPr lang="ru-RU" dirty="0"/>
              <a:t>творческий подход к делу, умение генерировать и использовать новые идеи;</a:t>
            </a:r>
          </a:p>
          <a:p>
            <a:r>
              <a:rPr lang="ru-RU" dirty="0" smtClean="0"/>
              <a:t> </a:t>
            </a:r>
            <a:r>
              <a:rPr lang="ru-RU" dirty="0"/>
              <a:t>постоянное самообразование, саморазвитие;</a:t>
            </a:r>
          </a:p>
          <a:p>
            <a:r>
              <a:rPr lang="ru-RU" dirty="0" smtClean="0"/>
              <a:t> </a:t>
            </a:r>
            <a:r>
              <a:rPr lang="ru-RU" dirty="0"/>
              <a:t>оказывает влияние на окружающих, устанавливает хорошее взаимопонимание;</a:t>
            </a:r>
          </a:p>
          <a:p>
            <a:r>
              <a:rPr lang="ru-RU" dirty="0" smtClean="0"/>
              <a:t> </a:t>
            </a:r>
            <a:r>
              <a:rPr lang="ru-RU" dirty="0"/>
              <a:t>авторитет среди учащихся и родителей.</a:t>
            </a:r>
          </a:p>
        </p:txBody>
      </p:sp>
    </p:spTree>
    <p:extLst>
      <p:ext uri="{BB962C8B-B14F-4D97-AF65-F5344CB8AC3E}">
        <p14:creationId xmlns:p14="http://schemas.microsoft.com/office/powerpoint/2010/main" xmlns="" val="18688733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lstStyle/>
          <a:p>
            <a:r>
              <a:rPr lang="ru-RU" dirty="0" smtClean="0"/>
              <a:t>Преимущества метода проблемного обучения :</a:t>
            </a:r>
          </a:p>
          <a:p>
            <a:r>
              <a:rPr lang="ru-RU" dirty="0" smtClean="0"/>
              <a:t>Стимулирование междисциплинарного  подхода.</a:t>
            </a:r>
          </a:p>
          <a:p>
            <a:r>
              <a:rPr lang="ru-RU" dirty="0" smtClean="0"/>
              <a:t>Совершенствование форм самостоятельного обучения </a:t>
            </a:r>
          </a:p>
          <a:p>
            <a:r>
              <a:rPr lang="ru-RU" dirty="0" smtClean="0"/>
              <a:t>Потенциально  студенты не приемлют </a:t>
            </a:r>
            <a:r>
              <a:rPr lang="ru-RU" dirty="0" err="1" smtClean="0"/>
              <a:t>МПбО</a:t>
            </a:r>
            <a:r>
              <a:rPr lang="ru-RU" dirty="0" smtClean="0"/>
              <a:t>, что затрудняет менеджмент и может вызвать межличностные конфликты.</a:t>
            </a:r>
          </a:p>
          <a:p>
            <a:r>
              <a:rPr lang="ru-RU" dirty="0" smtClean="0"/>
              <a:t>От преподавателя требуются значительные  знания предмета и гибкость в управлении.</a:t>
            </a:r>
          </a:p>
          <a:p>
            <a:r>
              <a:rPr lang="ru-RU" dirty="0" smtClean="0"/>
              <a:t>Преподаватель должен обладать внутренней мотивацией (крепкой мерой в подход).</a:t>
            </a:r>
          </a:p>
          <a:p>
            <a:r>
              <a:rPr lang="ru-RU" dirty="0" smtClean="0"/>
              <a:t>Преподаватель должен быть эффективным менеджером .</a:t>
            </a:r>
          </a:p>
          <a:p>
            <a:r>
              <a:rPr lang="ru-RU" dirty="0" smtClean="0"/>
              <a:t>Необходимо использовать современные педагогические технологии в качестве инструмента развития.</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hlinkClick r:id="rId2"/>
              </a:rPr>
              <a:t>Уровни педагогического творчества </a:t>
            </a:r>
            <a:endParaRPr lang="ru-RU" dirty="0"/>
          </a:p>
        </p:txBody>
      </p:sp>
      <p:sp>
        <p:nvSpPr>
          <p:cNvPr id="3" name="Объект 2"/>
          <p:cNvSpPr>
            <a:spLocks noGrp="1"/>
          </p:cNvSpPr>
          <p:nvPr>
            <p:ph idx="1"/>
          </p:nvPr>
        </p:nvSpPr>
        <p:spPr/>
        <p:txBody>
          <a:bodyPr/>
          <a:lstStyle/>
          <a:p>
            <a:r>
              <a:rPr lang="ru-RU" dirty="0"/>
              <a:t>1-й уровень — повышение эффективности дидактической системы педагога за счет внесения в нее известных инструментов (приемов, методов, форм). Результат 1-го уровня предполагает заимствование из педагогической литературы разработанных инструментов и включение их в собственную дидактическую систему.</a:t>
            </a:r>
          </a:p>
        </p:txBody>
      </p:sp>
    </p:spTree>
    <p:extLst>
      <p:ext uri="{BB962C8B-B14F-4D97-AF65-F5344CB8AC3E}">
        <p14:creationId xmlns:p14="http://schemas.microsoft.com/office/powerpoint/2010/main" xmlns="" val="7809222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2-й уровень</a:t>
            </a:r>
          </a:p>
        </p:txBody>
      </p:sp>
      <p:sp>
        <p:nvSpPr>
          <p:cNvPr id="3" name="Объект 2"/>
          <p:cNvSpPr>
            <a:spLocks noGrp="1"/>
          </p:cNvSpPr>
          <p:nvPr>
            <p:ph idx="1"/>
          </p:nvPr>
        </p:nvSpPr>
        <p:spPr/>
        <p:txBody>
          <a:bodyPr>
            <a:normAutofit fontScale="92500" lnSpcReduction="10000"/>
          </a:bodyPr>
          <a:lstStyle/>
          <a:p>
            <a:pPr algn="just"/>
            <a:r>
              <a:rPr lang="ru-RU" dirty="0"/>
              <a:t>повышение эффективности дидактической системы педагога, за счет внесения в нее известных инструментов с целью их применения в новой ситуации. Например, дидактические карточки традиционно нашли свое применение при опросе учащихся. Использование их при изучении нового материала, для домашнего задания— творчество 2-го уровня. Еще пример: групповая форма деятельности учащихся традиционно применялась при изучении нового материала; использование групповой организации при контроле знаний—также творчество 2-го уровня.</a:t>
            </a:r>
          </a:p>
        </p:txBody>
      </p:sp>
    </p:spTree>
    <p:extLst>
      <p:ext uri="{BB962C8B-B14F-4D97-AF65-F5344CB8AC3E}">
        <p14:creationId xmlns:p14="http://schemas.microsoft.com/office/powerpoint/2010/main" xmlns="" val="1034780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3-й уровень</a:t>
            </a:r>
          </a:p>
        </p:txBody>
      </p:sp>
      <p:sp>
        <p:nvSpPr>
          <p:cNvPr id="3" name="Объект 2"/>
          <p:cNvSpPr>
            <a:spLocks noGrp="1"/>
          </p:cNvSpPr>
          <p:nvPr>
            <p:ph idx="1"/>
          </p:nvPr>
        </p:nvSpPr>
        <p:spPr/>
        <p:txBody>
          <a:bodyPr>
            <a:normAutofit fontScale="92500" lnSpcReduction="20000"/>
          </a:bodyPr>
          <a:lstStyle/>
          <a:p>
            <a:pPr algn="just"/>
            <a:r>
              <a:rPr lang="ru-RU" dirty="0"/>
              <a:t>принципиальное изменение частей (части) дидактической системы педагога, а именно: создание нового методического приема, формы или метода. Таковы принципы укрупнения дидактических единиц (объема содержания), разработанные П. М. Эрдниевым, метод опережения за счет объединения родственного учебного материала С. Н. </a:t>
            </a:r>
            <a:r>
              <a:rPr lang="ru-RU" dirty="0" err="1"/>
              <a:t>Лысенковой</a:t>
            </a:r>
            <a:r>
              <a:rPr lang="ru-RU" dirty="0"/>
              <a:t>, опорные сигналы (не конспекты) В. Ф. Шаталова. Разработки 3-го уровня —это уже педагогические изобретения, однако их использование предполагает изменение не всей дидактической системы, а только одной или нескольких ее частей. Технология создания новых инструментов будет подробно рассмотрена в следующей главе.</a:t>
            </a:r>
          </a:p>
        </p:txBody>
      </p:sp>
    </p:spTree>
    <p:extLst>
      <p:ext uri="{BB962C8B-B14F-4D97-AF65-F5344CB8AC3E}">
        <p14:creationId xmlns:p14="http://schemas.microsoft.com/office/powerpoint/2010/main" xmlns="" val="14117936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4-й уровень</a:t>
            </a:r>
          </a:p>
        </p:txBody>
      </p:sp>
      <p:sp>
        <p:nvSpPr>
          <p:cNvPr id="3" name="Объект 2"/>
          <p:cNvSpPr>
            <a:spLocks noGrp="1"/>
          </p:cNvSpPr>
          <p:nvPr>
            <p:ph idx="1"/>
          </p:nvPr>
        </p:nvSpPr>
        <p:spPr/>
        <p:txBody>
          <a:bodyPr/>
          <a:lstStyle/>
          <a:p>
            <a:pPr algn="just"/>
            <a:r>
              <a:rPr lang="ru-RU" dirty="0"/>
              <a:t> создание новой дидактической системы. Новая дидактическая система может создаваться из известных инструментов, новизна ее заключается в более высоком системном эффекте по сравнению с имеющимися благодаря появлению новых связей между инструментами, новой структуры дидактической единицы. Для достижения этой цели можно избежать метода проб и ошибок, если воспользоваться законами дидактики.</a:t>
            </a:r>
          </a:p>
        </p:txBody>
      </p:sp>
    </p:spTree>
    <p:extLst>
      <p:ext uri="{BB962C8B-B14F-4D97-AF65-F5344CB8AC3E}">
        <p14:creationId xmlns:p14="http://schemas.microsoft.com/office/powerpoint/2010/main" xmlns="" val="30223732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653210"/>
          </a:xfrm>
        </p:spPr>
        <p:txBody>
          <a:bodyPr>
            <a:normAutofit fontScale="90000"/>
          </a:bodyPr>
          <a:lstStyle/>
          <a:p>
            <a:r>
              <a:rPr lang="ru-RU" dirty="0"/>
              <a:t>Признаки творческой личности:</a:t>
            </a:r>
          </a:p>
        </p:txBody>
      </p:sp>
      <p:sp>
        <p:nvSpPr>
          <p:cNvPr id="3" name="Объект 2"/>
          <p:cNvSpPr>
            <a:spLocks noGrp="1"/>
          </p:cNvSpPr>
          <p:nvPr>
            <p:ph idx="1"/>
          </p:nvPr>
        </p:nvSpPr>
        <p:spPr>
          <a:xfrm>
            <a:off x="0" y="1500174"/>
            <a:ext cx="9144000" cy="5357826"/>
          </a:xfrm>
        </p:spPr>
        <p:txBody>
          <a:bodyPr>
            <a:normAutofit fontScale="92500" lnSpcReduction="10000"/>
          </a:bodyPr>
          <a:lstStyle/>
          <a:p>
            <a:pPr algn="just"/>
            <a:r>
              <a:rPr lang="ru-RU" dirty="0"/>
              <a:t>творческий потенциал любого человека, в том числе и педагога, характеризуется рядом особенностей личности, которые называют признаками творческой личности. Существуют различные перечни таких признаков. Одни авторы выделяют способность личности замечать и формулировать альтернативы, подвергать сомнению на первый взгляд очевидное, избегать поверхностных формулировок; умение вникнуть в проблему и в тоже время оторваться от реальности, увидеть перспективу; способность отказаться от ориентации на авторитеты; умение увидеть знакомый объект с совершенно новой стороны, в новом контексте; готовность отказаться от теоретических суждений, деления на черное и белое, отойти от привычного жизненного равновесия и устойчивости ради неопределенности и поиска.</a:t>
            </a:r>
          </a:p>
        </p:txBody>
      </p:sp>
    </p:spTree>
    <p:extLst>
      <p:ext uri="{BB962C8B-B14F-4D97-AF65-F5344CB8AC3E}">
        <p14:creationId xmlns:p14="http://schemas.microsoft.com/office/powerpoint/2010/main" xmlns="" val="41118111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581772"/>
          </a:xfrm>
        </p:spPr>
        <p:txBody>
          <a:bodyPr>
            <a:normAutofit fontScale="90000"/>
          </a:bodyPr>
          <a:lstStyle/>
          <a:p>
            <a:pPr algn="ctr"/>
            <a:r>
              <a:rPr lang="ru-RU" dirty="0"/>
              <a:t>5-й уровень</a:t>
            </a:r>
          </a:p>
        </p:txBody>
      </p:sp>
      <p:sp>
        <p:nvSpPr>
          <p:cNvPr id="3" name="Объект 2"/>
          <p:cNvSpPr>
            <a:spLocks noGrp="1"/>
          </p:cNvSpPr>
          <p:nvPr>
            <p:ph idx="1"/>
          </p:nvPr>
        </p:nvSpPr>
        <p:spPr>
          <a:xfrm>
            <a:off x="0" y="1285860"/>
            <a:ext cx="9144000" cy="5572140"/>
          </a:xfrm>
        </p:spPr>
        <p:txBody>
          <a:bodyPr>
            <a:noAutofit/>
          </a:bodyPr>
          <a:lstStyle/>
          <a:p>
            <a:pPr algn="just"/>
            <a:r>
              <a:rPr lang="ru-RU" sz="1800" dirty="0"/>
              <a:t>создание принципиально нового дидактического направления. Новое направление в дидактике на сегодняшний день—это педагогика творчества учащихся или сотворчество. Педагогика сотрудничества—это вершина традиционного направления обучения, когда учитель четко указывает ученику дорогу в мир знаний и ведет его по ней. Сотворчество—это педагогика самостоятельного творчества и учителя, и учащихся, где основу будет составлять усвоение учащимися методов деятельности через решение творческих задач, составленных педагогом. Тот объем учебной информации, который сейчас должны заучить учащиеся, будет «заучивать» ЭВМ, погружая его в свою память, задачей же человека будет совершенствование методологии, чтобы с ее помощью получать новые знания и, таким образом, самосовершенствоваться. Возможно, в деталях автор и ошибается, но только не в главном: базы знаний компьютеров избавят человека, его мозг от ненужной информации, тем самым увеличив потенциальные возможности для усвоения и развития методов деятельности (См.: Системы поддержки принятия решений - Прим. Редактора портала). Таким образом, педагогика творчества—это взаимный творческий процесс, когда учитель создает творческие задачи (отбирает их из жизненных ситуаций, а не из учебников) и вместе с учениками решает". </a:t>
            </a:r>
          </a:p>
        </p:txBody>
      </p:sp>
    </p:spTree>
    <p:extLst>
      <p:ext uri="{BB962C8B-B14F-4D97-AF65-F5344CB8AC3E}">
        <p14:creationId xmlns:p14="http://schemas.microsoft.com/office/powerpoint/2010/main" xmlns="" val="405766696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85794"/>
            <a:ext cx="8229600" cy="5523566"/>
          </a:xfrm>
        </p:spPr>
        <p:txBody>
          <a:bodyPr>
            <a:normAutofit fontScale="92500" lnSpcReduction="20000"/>
          </a:bodyPr>
          <a:lstStyle/>
          <a:p>
            <a:r>
              <a:rPr lang="ru-RU" dirty="0"/>
              <a:t>Другие относят к признакам творческой личности легкость ассоциирования (способность к быстрому и свободному переключению мыслей, способность вызвать в сознании образы и создавать из них новые комбинации); способность к оценочным суждениям и критичность мышления (умение выбрать одну из многих альтернатив до ее проверки, способность к переносу решений); готовность памяти (овладение достаточно большим объемом систематизированных знаний, упорядоченность и динамичность знаний) и способность к общению и отбрасыванию несуществующего. Третьи авторы считают личность творческой, если в ее характеристике присутствует креативность, т.е. способность превращать совершаемую деятельность в творческий процесс.</a:t>
            </a:r>
          </a:p>
          <a:p>
            <a:endParaRPr lang="ru-RU" dirty="0"/>
          </a:p>
          <a:p>
            <a:r>
              <a:rPr lang="ru-RU" dirty="0"/>
              <a:t> </a:t>
            </a:r>
          </a:p>
        </p:txBody>
      </p:sp>
    </p:spTree>
    <p:extLst>
      <p:ext uri="{BB962C8B-B14F-4D97-AF65-F5344CB8AC3E}">
        <p14:creationId xmlns:p14="http://schemas.microsoft.com/office/powerpoint/2010/main" xmlns="" val="408056022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724648"/>
          </a:xfrm>
        </p:spPr>
        <p:txBody>
          <a:bodyPr>
            <a:normAutofit/>
          </a:bodyPr>
          <a:lstStyle/>
          <a:p>
            <a:pPr algn="ctr"/>
            <a:r>
              <a:rPr lang="ru-RU" sz="2800" b="1" dirty="0"/>
              <a:t>ПЕРЕДОВОЙ ПЕДАГОГИЧЕСКИЙ ОПЫТ</a:t>
            </a:r>
          </a:p>
        </p:txBody>
      </p:sp>
      <p:sp>
        <p:nvSpPr>
          <p:cNvPr id="3" name="Объект 2"/>
          <p:cNvSpPr>
            <a:spLocks noGrp="1"/>
          </p:cNvSpPr>
          <p:nvPr>
            <p:ph idx="1"/>
          </p:nvPr>
        </p:nvSpPr>
        <p:spPr>
          <a:xfrm>
            <a:off x="457200" y="1571612"/>
            <a:ext cx="8229600" cy="4752988"/>
          </a:xfrm>
        </p:spPr>
        <p:txBody>
          <a:bodyPr>
            <a:noAutofit/>
          </a:bodyPr>
          <a:lstStyle/>
          <a:p>
            <a:pPr marL="137160" indent="0">
              <a:buNone/>
            </a:pPr>
            <a:r>
              <a:rPr lang="ru-RU" sz="1800" dirty="0"/>
              <a:t>Передовой педагогический опыт - это исторически обусловленная категория. Его </a:t>
            </a:r>
            <a:r>
              <a:rPr lang="ru-RU" sz="1800" dirty="0" smtClean="0"/>
              <a:t> нельзя </a:t>
            </a:r>
            <a:r>
              <a:rPr lang="ru-RU" sz="1800" dirty="0"/>
              <a:t>рассматривать в отрыве от социальных процессов, происходящих в обществе. </a:t>
            </a:r>
          </a:p>
          <a:p>
            <a:pPr marL="137160" indent="0">
              <a:buNone/>
            </a:pPr>
            <a:r>
              <a:rPr lang="ru-RU" sz="1800" dirty="0"/>
              <a:t>Передовой опыт представляет собой успешное решение специальных задач, </a:t>
            </a:r>
            <a:r>
              <a:rPr lang="ru-RU" sz="1800" dirty="0" smtClean="0"/>
              <a:t>стоящих  перед </a:t>
            </a:r>
            <a:r>
              <a:rPr lang="ru-RU" sz="1800" dirty="0"/>
              <a:t>образовательным учреждением на каждом из этапов его развития. Безусловно, </a:t>
            </a:r>
            <a:r>
              <a:rPr lang="ru-RU" sz="1800" dirty="0" smtClean="0"/>
              <a:t> социальный </a:t>
            </a:r>
            <a:r>
              <a:rPr lang="ru-RU" sz="1800" dirty="0"/>
              <a:t>заказ должен успешно решаться всей массовой практикой, в то время как </a:t>
            </a:r>
            <a:r>
              <a:rPr lang="ru-RU" sz="1800" dirty="0" smtClean="0"/>
              <a:t> передовой </a:t>
            </a:r>
            <a:r>
              <a:rPr lang="ru-RU" sz="1800" dirty="0"/>
              <a:t>педагогический опыт выступает в роли "маяка", "</a:t>
            </a:r>
            <a:r>
              <a:rPr lang="ru-RU" sz="1800" dirty="0" err="1"/>
              <a:t>вперѐдсмотрящего</a:t>
            </a:r>
            <a:r>
              <a:rPr lang="ru-RU" sz="1800" dirty="0"/>
              <a:t>". Для </a:t>
            </a:r>
            <a:r>
              <a:rPr lang="ru-RU" sz="1800" dirty="0" smtClean="0"/>
              <a:t> каждого </a:t>
            </a:r>
            <a:r>
              <a:rPr lang="ru-RU" sz="1800" dirty="0"/>
              <a:t>исторического периода понятие ППО имеет вполне </a:t>
            </a:r>
            <a:r>
              <a:rPr lang="ru-RU" sz="1800" dirty="0" err="1"/>
              <a:t>определѐнный </a:t>
            </a:r>
            <a:r>
              <a:rPr lang="ru-RU" sz="1800" dirty="0"/>
              <a:t>конкретный </a:t>
            </a:r>
            <a:r>
              <a:rPr lang="ru-RU" sz="1800" dirty="0" smtClean="0"/>
              <a:t> смысл</a:t>
            </a:r>
            <a:r>
              <a:rPr lang="ru-RU" sz="1800" dirty="0"/>
              <a:t>. Именно поэтому для успешного решения задач, связанных с выявлением, </a:t>
            </a:r>
            <a:r>
              <a:rPr lang="ru-RU" sz="1800" dirty="0" smtClean="0"/>
              <a:t> изучением </a:t>
            </a:r>
            <a:r>
              <a:rPr lang="ru-RU" sz="1800" dirty="0"/>
              <a:t>и обобщением, с использованием достижений педагогической науки в </a:t>
            </a:r>
            <a:r>
              <a:rPr lang="ru-RU" sz="1800" dirty="0" smtClean="0"/>
              <a:t> </a:t>
            </a:r>
          </a:p>
          <a:p>
            <a:pPr marL="137160" indent="0">
              <a:buNone/>
            </a:pPr>
            <a:r>
              <a:rPr lang="ru-RU" sz="1800" dirty="0" smtClean="0"/>
              <a:t>массовой </a:t>
            </a:r>
            <a:r>
              <a:rPr lang="ru-RU" sz="1800" dirty="0"/>
              <a:t>практике, необходимо определить, что следует понимать под ППО, каковы его </a:t>
            </a:r>
            <a:r>
              <a:rPr lang="ru-RU" sz="1800" dirty="0" smtClean="0"/>
              <a:t> критерии</a:t>
            </a:r>
            <a:r>
              <a:rPr lang="ru-RU" sz="1800" dirty="0"/>
              <a:t>, какие стороны следует отразить в его описании.</a:t>
            </a:r>
          </a:p>
        </p:txBody>
      </p:sp>
    </p:spTree>
    <p:extLst>
      <p:ext uri="{BB962C8B-B14F-4D97-AF65-F5344CB8AC3E}">
        <p14:creationId xmlns:p14="http://schemas.microsoft.com/office/powerpoint/2010/main" xmlns="" val="289555898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t>Определение </a:t>
            </a:r>
            <a:r>
              <a:rPr lang="ru-RU" sz="2800" b="1" dirty="0"/>
              <a:t>понятия </a:t>
            </a:r>
            <a:r>
              <a:rPr lang="ru-RU" sz="2800" b="1" dirty="0" smtClean="0"/>
              <a:t/>
            </a:r>
            <a:br>
              <a:rPr lang="ru-RU" sz="2800" b="1" dirty="0" smtClean="0"/>
            </a:br>
            <a:r>
              <a:rPr lang="ru-RU" sz="2800" b="1" dirty="0" smtClean="0"/>
              <a:t>"</a:t>
            </a:r>
            <a:r>
              <a:rPr lang="ru-RU" sz="2800" b="1" dirty="0"/>
              <a:t>передовой педагогический опыт"</a:t>
            </a:r>
          </a:p>
        </p:txBody>
      </p:sp>
      <p:sp>
        <p:nvSpPr>
          <p:cNvPr id="3" name="Объект 2"/>
          <p:cNvSpPr>
            <a:spLocks noGrp="1"/>
          </p:cNvSpPr>
          <p:nvPr>
            <p:ph idx="1"/>
          </p:nvPr>
        </p:nvSpPr>
        <p:spPr>
          <a:xfrm>
            <a:off x="457200" y="1916832"/>
            <a:ext cx="8229600" cy="4392528"/>
          </a:xfrm>
        </p:spPr>
        <p:txBody>
          <a:bodyPr>
            <a:normAutofit lnSpcReduction="10000"/>
          </a:bodyPr>
          <a:lstStyle/>
          <a:p>
            <a:r>
              <a:rPr lang="ru-RU" dirty="0"/>
              <a:t>В педагогическом словаре под редакцией </a:t>
            </a:r>
            <a:r>
              <a:rPr lang="ru-RU" dirty="0" err="1"/>
              <a:t>Г.М.Коджаспирова</a:t>
            </a:r>
            <a:r>
              <a:rPr lang="ru-RU" dirty="0"/>
              <a:t> педагогический опыт </a:t>
            </a:r>
            <a:r>
              <a:rPr lang="ru-RU" dirty="0" smtClean="0"/>
              <a:t> определяется </a:t>
            </a:r>
            <a:r>
              <a:rPr lang="ru-RU" dirty="0"/>
              <a:t>как «активное освоение и реализация педагогом в практике законов и </a:t>
            </a:r>
            <a:r>
              <a:rPr lang="ru-RU" dirty="0" smtClean="0"/>
              <a:t> принципов </a:t>
            </a:r>
            <a:r>
              <a:rPr lang="ru-RU" dirty="0"/>
              <a:t>педагогики с </a:t>
            </a:r>
            <a:r>
              <a:rPr lang="ru-RU" dirty="0" err="1"/>
              <a:t>учѐтом </a:t>
            </a:r>
            <a:r>
              <a:rPr lang="ru-RU" dirty="0"/>
              <a:t>конкретных условий, особенностей детей, детского </a:t>
            </a:r>
            <a:r>
              <a:rPr lang="ru-RU" dirty="0" smtClean="0"/>
              <a:t> коллектива </a:t>
            </a:r>
            <a:r>
              <a:rPr lang="ru-RU" dirty="0"/>
              <a:t>и собственной личности; передовой опыт характеризуется тем, что педагог </a:t>
            </a:r>
            <a:r>
              <a:rPr lang="ru-RU" dirty="0" smtClean="0"/>
              <a:t> получает </a:t>
            </a:r>
            <a:r>
              <a:rPr lang="ru-RU" dirty="0"/>
              <a:t>лучшие результаты за </a:t>
            </a:r>
            <a:r>
              <a:rPr lang="ru-RU" dirty="0" err="1"/>
              <a:t>счѐт </a:t>
            </a:r>
            <a:r>
              <a:rPr lang="ru-RU" dirty="0"/>
              <a:t>усовершенствования имеющихся средств, </a:t>
            </a:r>
            <a:r>
              <a:rPr lang="ru-RU" dirty="0" smtClean="0"/>
              <a:t> оптимальной </a:t>
            </a:r>
            <a:r>
              <a:rPr lang="ru-RU" dirty="0"/>
              <a:t>организации педагогического процесса»</a:t>
            </a:r>
          </a:p>
        </p:txBody>
      </p:sp>
    </p:spTree>
    <p:extLst>
      <p:ext uri="{BB962C8B-B14F-4D97-AF65-F5344CB8AC3E}">
        <p14:creationId xmlns:p14="http://schemas.microsoft.com/office/powerpoint/2010/main" xmlns="" val="240396017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Критерии </a:t>
            </a:r>
            <a:r>
              <a:rPr lang="ru-RU" sz="3200" dirty="0"/>
              <a:t>(показатели) отбора передового педагогического опыта</a:t>
            </a:r>
          </a:p>
        </p:txBody>
      </p:sp>
      <p:sp>
        <p:nvSpPr>
          <p:cNvPr id="3" name="Объект 2"/>
          <p:cNvSpPr>
            <a:spLocks noGrp="1"/>
          </p:cNvSpPr>
          <p:nvPr>
            <p:ph idx="1"/>
          </p:nvPr>
        </p:nvSpPr>
        <p:spPr>
          <a:xfrm>
            <a:off x="457200" y="1772816"/>
            <a:ext cx="8229600" cy="4536544"/>
          </a:xfrm>
        </p:spPr>
        <p:txBody>
          <a:bodyPr>
            <a:normAutofit/>
          </a:bodyPr>
          <a:lstStyle/>
          <a:p>
            <a:r>
              <a:rPr lang="ru-RU" dirty="0"/>
              <a:t>Для выявления степени эффективности педагогического процесса и его оценки </a:t>
            </a:r>
          </a:p>
          <a:p>
            <a:r>
              <a:rPr lang="ru-RU" dirty="0"/>
              <a:t>надо иметь критерий, в котором определены: </a:t>
            </a:r>
          </a:p>
          <a:p>
            <a:r>
              <a:rPr lang="ru-RU" dirty="0"/>
              <a:t> признаки объекта, </a:t>
            </a:r>
          </a:p>
          <a:p>
            <a:r>
              <a:rPr lang="ru-RU" dirty="0"/>
              <a:t> мера для определения того, в какой степени выражен тот или иной признак </a:t>
            </a:r>
            <a:r>
              <a:rPr lang="ru-RU" dirty="0" smtClean="0"/>
              <a:t> у </a:t>
            </a:r>
            <a:r>
              <a:rPr lang="ru-RU" dirty="0"/>
              <a:t>данного объекта. </a:t>
            </a:r>
          </a:p>
          <a:p>
            <a:r>
              <a:rPr lang="ru-RU" dirty="0"/>
              <a:t>Без этих компонентов нет </a:t>
            </a:r>
            <a:r>
              <a:rPr lang="ru-RU" dirty="0" err="1"/>
              <a:t>надѐжного </a:t>
            </a:r>
            <a:r>
              <a:rPr lang="ru-RU" dirty="0"/>
              <a:t>критерия и, значит, невозможна объективная </a:t>
            </a:r>
            <a:r>
              <a:rPr lang="ru-RU" dirty="0" smtClean="0"/>
              <a:t> оценка </a:t>
            </a:r>
            <a:r>
              <a:rPr lang="ru-RU" dirty="0"/>
              <a:t>педагогического опыта</a:t>
            </a:r>
          </a:p>
        </p:txBody>
      </p:sp>
    </p:spTree>
    <p:extLst>
      <p:ext uri="{BB962C8B-B14F-4D97-AF65-F5344CB8AC3E}">
        <p14:creationId xmlns:p14="http://schemas.microsoft.com/office/powerpoint/2010/main" xmlns="" val="1053984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928694"/>
          </a:xfrm>
        </p:spPr>
        <p:txBody>
          <a:bodyPr>
            <a:normAutofit/>
          </a:bodyPr>
          <a:lstStyle/>
          <a:p>
            <a:pPr algn="ctr"/>
            <a:r>
              <a:rPr lang="ru-RU" sz="3200" b="1" dirty="0" smtClean="0"/>
              <a:t>Метод проектного обучения</a:t>
            </a:r>
            <a:endParaRPr lang="ru-RU" sz="3200" b="1" dirty="0"/>
          </a:p>
        </p:txBody>
      </p:sp>
      <p:sp>
        <p:nvSpPr>
          <p:cNvPr id="3" name="Содержимое 2"/>
          <p:cNvSpPr>
            <a:spLocks noGrp="1"/>
          </p:cNvSpPr>
          <p:nvPr>
            <p:ph idx="1"/>
          </p:nvPr>
        </p:nvSpPr>
        <p:spPr>
          <a:xfrm>
            <a:off x="0" y="1357298"/>
            <a:ext cx="9144000" cy="5500702"/>
          </a:xfrm>
        </p:spPr>
        <p:txBody>
          <a:bodyPr>
            <a:normAutofit/>
          </a:bodyPr>
          <a:lstStyle/>
          <a:p>
            <a:r>
              <a:rPr lang="ru-RU" dirty="0" smtClean="0"/>
              <a:t>Метод проектного обучения (</a:t>
            </a:r>
            <a:r>
              <a:rPr lang="ru-RU" dirty="0" err="1" smtClean="0"/>
              <a:t>МПрО</a:t>
            </a:r>
            <a:r>
              <a:rPr lang="ru-RU" dirty="0" smtClean="0"/>
              <a:t>)-метод по средствам которого студенты получаю знания  на протяжении времени, вовлеченные в проектную деятельность и «учатся на деле» (Джон </a:t>
            </a:r>
            <a:r>
              <a:rPr lang="ru-RU" dirty="0" err="1" smtClean="0"/>
              <a:t>Дьюи</a:t>
            </a:r>
            <a:r>
              <a:rPr lang="ru-RU" dirty="0" smtClean="0"/>
              <a:t>)- знания активно конструируются.</a:t>
            </a:r>
          </a:p>
          <a:p>
            <a:r>
              <a:rPr lang="ru-RU" dirty="0" smtClean="0"/>
              <a:t>Преподаватели  направляют студентов либо дают возможность самостоятельно выбрать проект и стратегию его реализации .</a:t>
            </a:r>
          </a:p>
          <a:p>
            <a:r>
              <a:rPr lang="ru-RU" dirty="0" smtClean="0"/>
              <a:t>Различают три типа проектов: </a:t>
            </a:r>
          </a:p>
          <a:p>
            <a:pPr>
              <a:buNone/>
            </a:pPr>
            <a:r>
              <a:rPr lang="ru-RU" dirty="0" smtClean="0"/>
              <a:t>- проект – задача( задание определяет преподаватель);</a:t>
            </a:r>
          </a:p>
          <a:p>
            <a:pPr>
              <a:buNone/>
            </a:pPr>
            <a:r>
              <a:rPr lang="ru-RU" dirty="0" smtClean="0"/>
              <a:t>-проект-дисциплина( определяется область задач);</a:t>
            </a:r>
          </a:p>
          <a:p>
            <a:pPr>
              <a:buNone/>
            </a:pPr>
            <a:r>
              <a:rPr lang="ru-RU" dirty="0" smtClean="0"/>
              <a:t>- проект –проблема(самостоятельно определяется все...).</a:t>
            </a:r>
          </a:p>
          <a:p>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r>
              <a:rPr lang="ru-RU" sz="2800" b="1" dirty="0" smtClean="0"/>
              <a:t>Классификация </a:t>
            </a:r>
            <a:r>
              <a:rPr lang="ru-RU" sz="2800" b="1" dirty="0"/>
              <a:t>передового педагогического опыта</a:t>
            </a:r>
          </a:p>
        </p:txBody>
      </p:sp>
      <p:sp>
        <p:nvSpPr>
          <p:cNvPr id="3" name="Объект 2"/>
          <p:cNvSpPr>
            <a:spLocks noGrp="1"/>
          </p:cNvSpPr>
          <p:nvPr>
            <p:ph idx="1"/>
          </p:nvPr>
        </p:nvSpPr>
        <p:spPr>
          <a:xfrm>
            <a:off x="457200" y="1214422"/>
            <a:ext cx="8229600" cy="5094938"/>
          </a:xfrm>
        </p:spPr>
        <p:txBody>
          <a:bodyPr>
            <a:normAutofit fontScale="77500" lnSpcReduction="20000"/>
          </a:bodyPr>
          <a:lstStyle/>
          <a:p>
            <a:r>
              <a:rPr lang="ru-RU" dirty="0"/>
              <a:t>1. Комплексный (взята за основу широта содержания) - объединение обучения и </a:t>
            </a:r>
            <a:r>
              <a:rPr lang="ru-RU" dirty="0" smtClean="0"/>
              <a:t> воспитания</a:t>
            </a:r>
            <a:r>
              <a:rPr lang="ru-RU" dirty="0"/>
              <a:t>.</a:t>
            </a:r>
          </a:p>
          <a:p>
            <a:r>
              <a:rPr lang="ru-RU" dirty="0"/>
              <a:t>2. Коллективный, групповой и индивидуальный, в зависимости от того, кто </a:t>
            </a:r>
            <a:r>
              <a:rPr lang="ru-RU" dirty="0" smtClean="0"/>
              <a:t>является </a:t>
            </a:r>
            <a:r>
              <a:rPr lang="ru-RU" dirty="0"/>
              <a:t>его автором.</a:t>
            </a:r>
          </a:p>
          <a:p>
            <a:r>
              <a:rPr lang="ru-RU" dirty="0"/>
              <a:t>3. Дающий высокие результаты по признаку эффективности.</a:t>
            </a:r>
          </a:p>
          <a:p>
            <a:r>
              <a:rPr lang="ru-RU" dirty="0"/>
              <a:t>4. Исследовательский, частично поисковый, репродуктивный - определяется по </a:t>
            </a:r>
            <a:r>
              <a:rPr lang="ru-RU" dirty="0" smtClean="0"/>
              <a:t>степени </a:t>
            </a:r>
            <a:r>
              <a:rPr lang="ru-RU" dirty="0"/>
              <a:t>новизны. В последнем успешно повторяются уже известные </a:t>
            </a:r>
            <a:r>
              <a:rPr lang="ru-RU" dirty="0" smtClean="0"/>
              <a:t> методические </a:t>
            </a:r>
            <a:r>
              <a:rPr lang="ru-RU" dirty="0"/>
              <a:t>рекомендации и опыт других педагогов-мастеров труда. </a:t>
            </a:r>
            <a:r>
              <a:rPr lang="ru-RU" dirty="0" smtClean="0"/>
              <a:t>В поисковом </a:t>
            </a:r>
            <a:r>
              <a:rPr lang="ru-RU" dirty="0"/>
              <a:t>опыте вносятся элементы нового в известный </a:t>
            </a:r>
            <a:r>
              <a:rPr lang="ru-RU" dirty="0" smtClean="0"/>
              <a:t>опыт. Исследовательский </a:t>
            </a:r>
            <a:r>
              <a:rPr lang="ru-RU" dirty="0"/>
              <a:t>(новаторский) - это когда педагог предполагает новые </a:t>
            </a:r>
            <a:r>
              <a:rPr lang="ru-RU" dirty="0" smtClean="0"/>
              <a:t>пути решения </a:t>
            </a:r>
            <a:r>
              <a:rPr lang="ru-RU" dirty="0"/>
              <a:t>учебно-воспитательных задач, экспериментально доказывая их.</a:t>
            </a:r>
          </a:p>
          <a:p>
            <a:r>
              <a:rPr lang="ru-RU" dirty="0"/>
              <a:t>5. Эмпирический, научно-теоретический - определяется по степени научной </a:t>
            </a:r>
            <a:r>
              <a:rPr lang="ru-RU" dirty="0" smtClean="0"/>
              <a:t>обоснованности.                                                                                                                       6</a:t>
            </a:r>
            <a:r>
              <a:rPr lang="ru-RU" dirty="0"/>
              <a:t>. Психолого-педагогический, практический - определяется по характеру научной </a:t>
            </a:r>
            <a:r>
              <a:rPr lang="ru-RU" dirty="0" smtClean="0"/>
              <a:t>обоснованности</a:t>
            </a:r>
            <a:endParaRPr lang="ru-RU" dirty="0"/>
          </a:p>
        </p:txBody>
      </p:sp>
    </p:spTree>
    <p:extLst>
      <p:ext uri="{BB962C8B-B14F-4D97-AF65-F5344CB8AC3E}">
        <p14:creationId xmlns:p14="http://schemas.microsoft.com/office/powerpoint/2010/main" xmlns="" val="377862760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a:t>Основные этапы работы по изучению и обобщению передового </a:t>
            </a:r>
            <a:br>
              <a:rPr lang="ru-RU" sz="2800" dirty="0"/>
            </a:br>
            <a:r>
              <a:rPr lang="ru-RU" sz="2800" dirty="0"/>
              <a:t>педагогического опыта</a:t>
            </a:r>
          </a:p>
        </p:txBody>
      </p:sp>
      <p:sp>
        <p:nvSpPr>
          <p:cNvPr id="3" name="Объект 2"/>
          <p:cNvSpPr>
            <a:spLocks noGrp="1"/>
          </p:cNvSpPr>
          <p:nvPr>
            <p:ph idx="1"/>
          </p:nvPr>
        </p:nvSpPr>
        <p:spPr/>
        <p:txBody>
          <a:bodyPr>
            <a:normAutofit lnSpcReduction="10000"/>
          </a:bodyPr>
          <a:lstStyle/>
          <a:p>
            <a:r>
              <a:rPr lang="ru-RU" dirty="0"/>
              <a:t>Работа по изучению, обобщению и распространению ППО - это не временная </a:t>
            </a:r>
            <a:r>
              <a:rPr lang="ru-RU" dirty="0" smtClean="0"/>
              <a:t>кампания</a:t>
            </a:r>
            <a:r>
              <a:rPr lang="ru-RU" dirty="0"/>
              <a:t>, не эпизодическое мероприятие, проводимое раз в году в виде </a:t>
            </a:r>
            <a:r>
              <a:rPr lang="ru-RU" dirty="0" smtClean="0"/>
              <a:t>научно- практической </a:t>
            </a:r>
            <a:r>
              <a:rPr lang="ru-RU" dirty="0"/>
              <a:t>конференции или педагогических чтений, а обязательный элемент </a:t>
            </a:r>
            <a:r>
              <a:rPr lang="ru-RU" dirty="0" smtClean="0"/>
              <a:t>повседневной </a:t>
            </a:r>
            <a:r>
              <a:rPr lang="ru-RU" dirty="0"/>
              <a:t>деятельности педагогов, руководителей ОУ. Поскольку от правильной </a:t>
            </a:r>
            <a:r>
              <a:rPr lang="ru-RU" dirty="0" smtClean="0"/>
              <a:t> постановки </a:t>
            </a:r>
            <a:r>
              <a:rPr lang="ru-RU" dirty="0"/>
              <a:t>этого дела в значительной степени зависит эффективность и качество </a:t>
            </a:r>
            <a:r>
              <a:rPr lang="ru-RU" dirty="0" smtClean="0"/>
              <a:t>работы </a:t>
            </a:r>
            <a:r>
              <a:rPr lang="ru-RU" dirty="0"/>
              <a:t>ОУ, его нельзя пускать на </a:t>
            </a:r>
            <a:r>
              <a:rPr lang="ru-RU" dirty="0" err="1"/>
              <a:t>самотѐк</a:t>
            </a:r>
            <a:r>
              <a:rPr lang="ru-RU" dirty="0"/>
              <a:t>, а необходимо осуществлять поэтапно, в </a:t>
            </a:r>
            <a:r>
              <a:rPr lang="ru-RU" dirty="0" err="1" smtClean="0"/>
              <a:t>определѐнной</a:t>
            </a:r>
            <a:r>
              <a:rPr lang="ru-RU" dirty="0" smtClean="0"/>
              <a:t> </a:t>
            </a:r>
            <a:r>
              <a:rPr lang="ru-RU" dirty="0"/>
              <a:t>последовательности.</a:t>
            </a:r>
          </a:p>
        </p:txBody>
      </p:sp>
    </p:spTree>
    <p:extLst>
      <p:ext uri="{BB962C8B-B14F-4D97-AF65-F5344CB8AC3E}">
        <p14:creationId xmlns:p14="http://schemas.microsoft.com/office/powerpoint/2010/main" xmlns="" val="405380206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fontScale="90000"/>
          </a:bodyPr>
          <a:lstStyle/>
          <a:p>
            <a:r>
              <a:rPr lang="ru-RU" sz="2700" dirty="0"/>
              <a:t>Основные этапы работы по изучению и обобщению </a:t>
            </a:r>
            <a:r>
              <a:rPr lang="ru-RU" sz="2700" dirty="0" smtClean="0"/>
              <a:t>ППО </a:t>
            </a:r>
            <a:r>
              <a:rPr lang="ru-RU" sz="2700" dirty="0"/>
              <a:t>(по Р</a:t>
            </a:r>
            <a:r>
              <a:rPr lang="ru-RU" sz="2700" dirty="0" smtClean="0"/>
              <a:t>. Г. Амосову</a:t>
            </a:r>
            <a:r>
              <a:rPr lang="ru-RU" dirty="0"/>
              <a:t>)</a:t>
            </a:r>
          </a:p>
        </p:txBody>
      </p:sp>
      <p:sp>
        <p:nvSpPr>
          <p:cNvPr id="3" name="Объект 2"/>
          <p:cNvSpPr>
            <a:spLocks noGrp="1"/>
          </p:cNvSpPr>
          <p:nvPr>
            <p:ph idx="1"/>
          </p:nvPr>
        </p:nvSpPr>
        <p:spPr>
          <a:xfrm>
            <a:off x="214282" y="1142984"/>
            <a:ext cx="8786874" cy="5166376"/>
          </a:xfrm>
        </p:spPr>
        <p:txBody>
          <a:bodyPr>
            <a:noAutofit/>
          </a:bodyPr>
          <a:lstStyle/>
          <a:p>
            <a:pPr algn="just">
              <a:lnSpc>
                <a:spcPct val="120000"/>
              </a:lnSpc>
              <a:buNone/>
            </a:pPr>
            <a:r>
              <a:rPr lang="ru-RU" sz="1600" dirty="0"/>
              <a:t>1. Определение цели изучения ППО.</a:t>
            </a:r>
          </a:p>
          <a:p>
            <a:pPr algn="just">
              <a:lnSpc>
                <a:spcPct val="120000"/>
              </a:lnSpc>
              <a:buNone/>
            </a:pPr>
            <a:r>
              <a:rPr lang="ru-RU" sz="1600" dirty="0"/>
              <a:t>2. Отбор наиболее типичных форм и методов педагогической практики, </a:t>
            </a:r>
            <a:r>
              <a:rPr lang="ru-RU" sz="1600" dirty="0" smtClean="0"/>
              <a:t> установление </a:t>
            </a:r>
            <a:r>
              <a:rPr lang="ru-RU" sz="1600" dirty="0"/>
              <a:t>степени их закономерности.</a:t>
            </a:r>
          </a:p>
          <a:p>
            <a:pPr algn="just">
              <a:lnSpc>
                <a:spcPct val="120000"/>
              </a:lnSpc>
              <a:buNone/>
            </a:pPr>
            <a:r>
              <a:rPr lang="ru-RU" sz="1600" dirty="0"/>
              <a:t>3. Выбор средств и методов изучения ППО.</a:t>
            </a:r>
          </a:p>
          <a:p>
            <a:pPr algn="just">
              <a:lnSpc>
                <a:spcPct val="120000"/>
              </a:lnSpc>
              <a:buNone/>
            </a:pPr>
            <a:r>
              <a:rPr lang="ru-RU" sz="1600" dirty="0"/>
              <a:t>4. Выдвижение гипотезы, объясняющей продуктивность данного опыта.</a:t>
            </a:r>
          </a:p>
          <a:p>
            <a:pPr algn="just">
              <a:lnSpc>
                <a:spcPct val="120000"/>
              </a:lnSpc>
              <a:buNone/>
            </a:pPr>
            <a:r>
              <a:rPr lang="ru-RU" sz="1600" dirty="0"/>
              <a:t>5. Выделение диагностирующих единиц изучения.</a:t>
            </a:r>
          </a:p>
          <a:p>
            <a:pPr algn="just">
              <a:lnSpc>
                <a:spcPct val="120000"/>
              </a:lnSpc>
              <a:buNone/>
            </a:pPr>
            <a:r>
              <a:rPr lang="ru-RU" sz="1600" dirty="0"/>
              <a:t>6. Фиксация специфических условий, в которых развивается процесс воспитания </a:t>
            </a:r>
            <a:r>
              <a:rPr lang="ru-RU" sz="1600" dirty="0" smtClean="0"/>
              <a:t> на </a:t>
            </a:r>
            <a:r>
              <a:rPr lang="ru-RU" sz="1600" dirty="0"/>
              <a:t>избранных участках изучения опыта.</a:t>
            </a:r>
          </a:p>
          <a:p>
            <a:pPr algn="just">
              <a:lnSpc>
                <a:spcPct val="120000"/>
              </a:lnSpc>
              <a:buNone/>
            </a:pPr>
            <a:r>
              <a:rPr lang="ru-RU" sz="1600" dirty="0"/>
              <a:t>7. Сопоставление плана изучения опыта.</a:t>
            </a:r>
          </a:p>
          <a:p>
            <a:pPr algn="just">
              <a:lnSpc>
                <a:spcPct val="120000"/>
              </a:lnSpc>
              <a:buNone/>
            </a:pPr>
            <a:r>
              <a:rPr lang="ru-RU" sz="1600" dirty="0"/>
              <a:t>8. Обобщение сходных форм ППО и выведение достоверных количественных и </a:t>
            </a:r>
            <a:r>
              <a:rPr lang="ru-RU" sz="1600" dirty="0" smtClean="0"/>
              <a:t> качественных </a:t>
            </a:r>
            <a:r>
              <a:rPr lang="ru-RU" sz="1600" dirty="0"/>
              <a:t>характеристик.</a:t>
            </a:r>
          </a:p>
          <a:p>
            <a:pPr algn="just">
              <a:lnSpc>
                <a:spcPct val="120000"/>
              </a:lnSpc>
              <a:buNone/>
            </a:pPr>
            <a:r>
              <a:rPr lang="ru-RU" sz="1600" dirty="0"/>
              <a:t>9. Анализ полученных результатов, </a:t>
            </a:r>
            <a:r>
              <a:rPr lang="ru-RU" sz="1600" dirty="0" err="1" smtClean="0"/>
              <a:t>учѐт </a:t>
            </a:r>
            <a:r>
              <a:rPr lang="ru-RU" sz="1600" dirty="0" smtClean="0"/>
              <a:t>вклада </a:t>
            </a:r>
            <a:r>
              <a:rPr lang="ru-RU" sz="1600" dirty="0"/>
              <a:t>в полученный результат всех </a:t>
            </a:r>
            <a:r>
              <a:rPr lang="ru-RU" sz="1600" dirty="0" smtClean="0"/>
              <a:t> воздействовавших </a:t>
            </a:r>
            <a:r>
              <a:rPr lang="ru-RU" sz="1600" dirty="0"/>
              <a:t>звеньев учебно-воспитательного процесса.</a:t>
            </a:r>
          </a:p>
          <a:p>
            <a:pPr algn="just">
              <a:lnSpc>
                <a:spcPct val="120000"/>
              </a:lnSpc>
              <a:buNone/>
            </a:pPr>
            <a:r>
              <a:rPr lang="ru-RU" sz="1600" dirty="0"/>
              <a:t>10.Разработка рекомендаций и определение дальнейших перспектив развития </a:t>
            </a:r>
            <a:r>
              <a:rPr lang="ru-RU" sz="1600" dirty="0" smtClean="0"/>
              <a:t> опыта.</a:t>
            </a:r>
            <a:endParaRPr lang="ru-RU" sz="1600" dirty="0"/>
          </a:p>
        </p:txBody>
      </p:sp>
    </p:spTree>
    <p:extLst>
      <p:ext uri="{BB962C8B-B14F-4D97-AF65-F5344CB8AC3E}">
        <p14:creationId xmlns:p14="http://schemas.microsoft.com/office/powerpoint/2010/main" xmlns="" val="18487215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Изучение и обобщение опыта</a:t>
            </a:r>
          </a:p>
        </p:txBody>
      </p:sp>
      <p:sp>
        <p:nvSpPr>
          <p:cNvPr id="3" name="Объект 2"/>
          <p:cNvSpPr>
            <a:spLocks noGrp="1"/>
          </p:cNvSpPr>
          <p:nvPr>
            <p:ph idx="1"/>
          </p:nvPr>
        </p:nvSpPr>
        <p:spPr/>
        <p:txBody>
          <a:bodyPr>
            <a:normAutofit/>
          </a:bodyPr>
          <a:lstStyle/>
          <a:p>
            <a:r>
              <a:rPr lang="ru-RU" dirty="0" smtClean="0"/>
              <a:t>оценка </a:t>
            </a:r>
            <a:r>
              <a:rPr lang="ru-RU" dirty="0"/>
              <a:t>деятельности педагога с помощью диагностической программы </a:t>
            </a:r>
            <a:r>
              <a:rPr lang="ru-RU" dirty="0" smtClean="0"/>
              <a:t> наблюдения</a:t>
            </a:r>
            <a:r>
              <a:rPr lang="ru-RU" dirty="0"/>
              <a:t>;</a:t>
            </a:r>
          </a:p>
          <a:p>
            <a:r>
              <a:rPr lang="ru-RU" dirty="0" smtClean="0"/>
              <a:t> </a:t>
            </a:r>
            <a:r>
              <a:rPr lang="ru-RU" dirty="0"/>
              <a:t>выявление педагогов, получающих устойчивые положительные </a:t>
            </a:r>
            <a:r>
              <a:rPr lang="ru-RU" dirty="0" smtClean="0"/>
              <a:t> результаты</a:t>
            </a:r>
            <a:r>
              <a:rPr lang="ru-RU" dirty="0"/>
              <a:t>;</a:t>
            </a:r>
          </a:p>
          <a:p>
            <a:r>
              <a:rPr lang="ru-RU" dirty="0" smtClean="0"/>
              <a:t> </a:t>
            </a:r>
            <a:r>
              <a:rPr lang="ru-RU" dirty="0"/>
              <a:t>первый сбор информации о деятельности педагога;</a:t>
            </a:r>
          </a:p>
          <a:p>
            <a:r>
              <a:rPr lang="ru-RU" dirty="0" smtClean="0"/>
              <a:t> </a:t>
            </a:r>
            <a:r>
              <a:rPr lang="ru-RU" dirty="0"/>
              <a:t>выявление факторов, способствующих получению высоких результатов;</a:t>
            </a:r>
          </a:p>
          <a:p>
            <a:r>
              <a:rPr lang="ru-RU" dirty="0" smtClean="0"/>
              <a:t> </a:t>
            </a:r>
            <a:r>
              <a:rPr lang="ru-RU" dirty="0"/>
              <a:t>определение объектов изучения.</a:t>
            </a:r>
          </a:p>
        </p:txBody>
      </p:sp>
    </p:spTree>
    <p:extLst>
      <p:ext uri="{BB962C8B-B14F-4D97-AF65-F5344CB8AC3E}">
        <p14:creationId xmlns:p14="http://schemas.microsoft.com/office/powerpoint/2010/main" xmlns="" val="333428574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Постановка цели изучения:</a:t>
            </a:r>
          </a:p>
        </p:txBody>
      </p:sp>
      <p:sp>
        <p:nvSpPr>
          <p:cNvPr id="3" name="Объект 2"/>
          <p:cNvSpPr>
            <a:spLocks noGrp="1"/>
          </p:cNvSpPr>
          <p:nvPr>
            <p:ph idx="1"/>
          </p:nvPr>
        </p:nvSpPr>
        <p:spPr/>
        <p:txBody>
          <a:bodyPr/>
          <a:lstStyle/>
          <a:p>
            <a:r>
              <a:rPr lang="ru-RU" dirty="0" smtClean="0"/>
              <a:t>выявление </a:t>
            </a:r>
            <a:r>
              <a:rPr lang="ru-RU" dirty="0"/>
              <a:t>существенного противоречия, на разрешение которого </a:t>
            </a:r>
            <a:r>
              <a:rPr lang="ru-RU" dirty="0" smtClean="0"/>
              <a:t> направлен </a:t>
            </a:r>
            <a:r>
              <a:rPr lang="ru-RU" dirty="0"/>
              <a:t>творческий педагога;</a:t>
            </a:r>
          </a:p>
          <a:p>
            <a:r>
              <a:rPr lang="ru-RU" dirty="0" smtClean="0"/>
              <a:t> </a:t>
            </a:r>
            <a:r>
              <a:rPr lang="ru-RU" dirty="0"/>
              <a:t>формулировка проблемы</a:t>
            </a:r>
            <a:r>
              <a:rPr lang="ru-RU" dirty="0" smtClean="0"/>
              <a:t>; </a:t>
            </a:r>
            <a:endParaRPr lang="ru-RU" dirty="0"/>
          </a:p>
          <a:p>
            <a:r>
              <a:rPr lang="ru-RU" dirty="0" smtClean="0"/>
              <a:t> </a:t>
            </a:r>
            <a:r>
              <a:rPr lang="ru-RU" dirty="0"/>
              <a:t>теоретическое обоснование опыта;</a:t>
            </a:r>
          </a:p>
          <a:p>
            <a:r>
              <a:rPr lang="ru-RU" dirty="0" smtClean="0"/>
              <a:t> </a:t>
            </a:r>
            <a:r>
              <a:rPr lang="ru-RU" dirty="0"/>
              <a:t>выявление гипотезы о сущности и основных идеях опыта;</a:t>
            </a:r>
          </a:p>
          <a:p>
            <a:r>
              <a:rPr lang="ru-RU" dirty="0" smtClean="0"/>
              <a:t> </a:t>
            </a:r>
            <a:r>
              <a:rPr lang="ru-RU" dirty="0"/>
              <a:t>формулировка цели изучения.</a:t>
            </a:r>
          </a:p>
        </p:txBody>
      </p:sp>
    </p:spTree>
    <p:extLst>
      <p:ext uri="{BB962C8B-B14F-4D97-AF65-F5344CB8AC3E}">
        <p14:creationId xmlns:p14="http://schemas.microsoft.com/office/powerpoint/2010/main" xmlns="" val="422105093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Сбор информации об изучаемом опыте:</a:t>
            </a:r>
          </a:p>
        </p:txBody>
      </p:sp>
      <p:sp>
        <p:nvSpPr>
          <p:cNvPr id="3" name="Объект 2"/>
          <p:cNvSpPr>
            <a:spLocks noGrp="1"/>
          </p:cNvSpPr>
          <p:nvPr>
            <p:ph idx="1"/>
          </p:nvPr>
        </p:nvSpPr>
        <p:spPr/>
        <p:txBody>
          <a:bodyPr/>
          <a:lstStyle/>
          <a:p>
            <a:r>
              <a:rPr lang="ru-RU" dirty="0"/>
              <a:t>отбор методов сбора и обработки информации</a:t>
            </a:r>
            <a:r>
              <a:rPr lang="ru-RU" dirty="0" smtClean="0"/>
              <a:t>;</a:t>
            </a:r>
            <a:endParaRPr lang="ru-RU" dirty="0"/>
          </a:p>
          <a:p>
            <a:r>
              <a:rPr lang="ru-RU" dirty="0" smtClean="0"/>
              <a:t> </a:t>
            </a:r>
            <a:r>
              <a:rPr lang="ru-RU" dirty="0"/>
              <a:t>составление программы наблюдения за деятельностью педагога и детей </a:t>
            </a:r>
            <a:r>
              <a:rPr lang="ru-RU" dirty="0" smtClean="0"/>
              <a:t> на </a:t>
            </a:r>
            <a:r>
              <a:rPr lang="ru-RU" dirty="0"/>
              <a:t>занятиях и в повседневной жизни по изученной проблеме;</a:t>
            </a:r>
          </a:p>
          <a:p>
            <a:r>
              <a:rPr lang="ru-RU" dirty="0" smtClean="0"/>
              <a:t>реализация </a:t>
            </a:r>
            <a:r>
              <a:rPr lang="ru-RU" dirty="0"/>
              <a:t>методов сбора информации об опыте.</a:t>
            </a:r>
          </a:p>
        </p:txBody>
      </p:sp>
    </p:spTree>
    <p:extLst>
      <p:ext uri="{BB962C8B-B14F-4D97-AF65-F5344CB8AC3E}">
        <p14:creationId xmlns:p14="http://schemas.microsoft.com/office/powerpoint/2010/main" xmlns="" val="56806355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Педагогический анализ собранной информации:</a:t>
            </a:r>
          </a:p>
        </p:txBody>
      </p:sp>
      <p:sp>
        <p:nvSpPr>
          <p:cNvPr id="3" name="Объект 2"/>
          <p:cNvSpPr>
            <a:spLocks noGrp="1"/>
          </p:cNvSpPr>
          <p:nvPr>
            <p:ph idx="1"/>
          </p:nvPr>
        </p:nvSpPr>
        <p:spPr/>
        <p:txBody>
          <a:bodyPr/>
          <a:lstStyle/>
          <a:p>
            <a:r>
              <a:rPr lang="ru-RU" dirty="0" smtClean="0"/>
              <a:t> </a:t>
            </a:r>
            <a:r>
              <a:rPr lang="ru-RU" dirty="0"/>
              <a:t>расчленение изучаемого опыта на части, соответствующие основным </a:t>
            </a:r>
            <a:r>
              <a:rPr lang="ru-RU" dirty="0" smtClean="0"/>
              <a:t> идеям </a:t>
            </a:r>
            <a:r>
              <a:rPr lang="ru-RU" dirty="0"/>
              <a:t>опыта;</a:t>
            </a:r>
          </a:p>
          <a:p>
            <a:r>
              <a:rPr lang="ru-RU" dirty="0" smtClean="0"/>
              <a:t> </a:t>
            </a:r>
            <a:r>
              <a:rPr lang="ru-RU" dirty="0"/>
              <a:t>оценка идей опыта на основе критериев;</a:t>
            </a:r>
          </a:p>
          <a:p>
            <a:r>
              <a:rPr lang="ru-RU" dirty="0" smtClean="0"/>
              <a:t> </a:t>
            </a:r>
            <a:r>
              <a:rPr lang="ru-RU" dirty="0"/>
              <a:t>определение причинно-следственных связей между заявленной </a:t>
            </a:r>
            <a:r>
              <a:rPr lang="ru-RU" dirty="0" smtClean="0"/>
              <a:t> проблемой </a:t>
            </a:r>
            <a:r>
              <a:rPr lang="ru-RU" dirty="0"/>
              <a:t>и идеей опыта;</a:t>
            </a:r>
          </a:p>
          <a:p>
            <a:r>
              <a:rPr lang="ru-RU" dirty="0" smtClean="0"/>
              <a:t> </a:t>
            </a:r>
            <a:r>
              <a:rPr lang="ru-RU" dirty="0"/>
              <a:t>выявление места и роли опыта в целостной педагогической системе.</a:t>
            </a:r>
          </a:p>
        </p:txBody>
      </p:sp>
    </p:spTree>
    <p:extLst>
      <p:ext uri="{BB962C8B-B14F-4D97-AF65-F5344CB8AC3E}">
        <p14:creationId xmlns:p14="http://schemas.microsoft.com/office/powerpoint/2010/main" xmlns="" val="176840747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14356"/>
          </a:xfrm>
        </p:spPr>
        <p:txBody>
          <a:bodyPr>
            <a:normAutofit fontScale="90000"/>
          </a:bodyPr>
          <a:lstStyle/>
          <a:p>
            <a:r>
              <a:rPr lang="ru-RU" dirty="0"/>
              <a:t>Обобщение опыта:</a:t>
            </a:r>
          </a:p>
        </p:txBody>
      </p:sp>
      <p:sp>
        <p:nvSpPr>
          <p:cNvPr id="3" name="Объект 2"/>
          <p:cNvSpPr>
            <a:spLocks noGrp="1"/>
          </p:cNvSpPr>
          <p:nvPr>
            <p:ph idx="1"/>
          </p:nvPr>
        </p:nvSpPr>
        <p:spPr>
          <a:xfrm>
            <a:off x="0" y="785794"/>
            <a:ext cx="9144000" cy="6072206"/>
          </a:xfrm>
        </p:spPr>
        <p:txBody>
          <a:bodyPr>
            <a:normAutofit/>
          </a:bodyPr>
          <a:lstStyle/>
          <a:p>
            <a:pPr algn="just"/>
            <a:r>
              <a:rPr lang="ru-RU" sz="1600" dirty="0" smtClean="0"/>
              <a:t> </a:t>
            </a:r>
            <a:r>
              <a:rPr lang="ru-RU" sz="1600" dirty="0"/>
              <a:t>систематизация и синтез полученных на основе анализа данных;</a:t>
            </a:r>
          </a:p>
          <a:p>
            <a:pPr algn="just"/>
            <a:r>
              <a:rPr lang="ru-RU" sz="1600" dirty="0" smtClean="0"/>
              <a:t> </a:t>
            </a:r>
            <a:r>
              <a:rPr lang="ru-RU" sz="1600" dirty="0"/>
              <a:t>формулировка сущности и ведущей идеи опыта</a:t>
            </a:r>
            <a:r>
              <a:rPr lang="ru-RU" sz="1600" dirty="0" smtClean="0"/>
              <a:t>;                                                                                               </a:t>
            </a:r>
            <a:r>
              <a:rPr lang="ru-RU" sz="1600" dirty="0"/>
              <a:t>раскрытие условий, в которых развивался опыт и затруднения, с </a:t>
            </a:r>
          </a:p>
          <a:p>
            <a:pPr algn="just"/>
            <a:r>
              <a:rPr lang="ru-RU" sz="1600" dirty="0"/>
              <a:t>которыми сталкивался педагог</a:t>
            </a:r>
            <a:r>
              <a:rPr lang="ru-RU" sz="1600" dirty="0" smtClean="0"/>
              <a:t>; </a:t>
            </a:r>
            <a:r>
              <a:rPr lang="ru-RU" sz="1600" dirty="0"/>
              <a:t>определение границ применения опыта и его практической значимости </a:t>
            </a:r>
          </a:p>
          <a:p>
            <a:pPr algn="just"/>
            <a:r>
              <a:rPr lang="ru-RU" sz="1600" dirty="0"/>
              <a:t>для других педагогов</a:t>
            </a:r>
            <a:r>
              <a:rPr lang="ru-RU" sz="1600" dirty="0" smtClean="0"/>
              <a:t>; </a:t>
            </a:r>
            <a:r>
              <a:rPr lang="ru-RU" sz="1600" dirty="0"/>
              <a:t>описание опыта в соответствии с </a:t>
            </a:r>
            <a:r>
              <a:rPr lang="ru-RU" sz="1600" dirty="0" err="1"/>
              <a:t>определѐнными</a:t>
            </a:r>
            <a:r>
              <a:rPr lang="ru-RU" sz="1600" dirty="0"/>
              <a:t> требованиями.</a:t>
            </a:r>
          </a:p>
          <a:p>
            <a:pPr algn="just"/>
            <a:r>
              <a:rPr lang="ru-RU" sz="1600" dirty="0"/>
              <a:t>Итак, после выявления опыта, начинается процесс его изучения. Период изучения </a:t>
            </a:r>
            <a:r>
              <a:rPr lang="ru-RU" sz="1600" dirty="0" smtClean="0"/>
              <a:t>опыта </a:t>
            </a:r>
            <a:r>
              <a:rPr lang="ru-RU" sz="1600" dirty="0"/>
              <a:t>крайне сложен и ответственен. Если руководитель будет судить только по </a:t>
            </a:r>
            <a:r>
              <a:rPr lang="ru-RU" sz="1600" dirty="0" smtClean="0"/>
              <a:t>результату</a:t>
            </a:r>
            <a:r>
              <a:rPr lang="ru-RU" sz="1600" dirty="0"/>
              <a:t>, без тщательного анализа педагогического процесса, можно заранее </a:t>
            </a:r>
            <a:r>
              <a:rPr lang="ru-RU" sz="1600" dirty="0" smtClean="0"/>
              <a:t>предсказать </a:t>
            </a:r>
            <a:r>
              <a:rPr lang="ru-RU" sz="1600" dirty="0"/>
              <a:t>бесполезность такого изучения.</a:t>
            </a:r>
          </a:p>
          <a:p>
            <a:pPr algn="just"/>
            <a:r>
              <a:rPr lang="ru-RU" sz="1600" dirty="0"/>
              <a:t>На примере анализа опыта обучения детей рассмотрим, какие его </a:t>
            </a:r>
            <a:r>
              <a:rPr lang="ru-RU" sz="1600" dirty="0" err="1" smtClean="0"/>
              <a:t>элементыподлежат</a:t>
            </a:r>
            <a:r>
              <a:rPr lang="ru-RU" sz="1600" dirty="0" smtClean="0"/>
              <a:t> </a:t>
            </a:r>
            <a:r>
              <a:rPr lang="ru-RU" sz="1600" dirty="0"/>
              <a:t>изучению и педагогической оценке</a:t>
            </a:r>
            <a:r>
              <a:rPr lang="ru-RU" sz="1600" dirty="0" smtClean="0"/>
              <a:t>.</a:t>
            </a:r>
          </a:p>
          <a:p>
            <a:pPr algn="ctr"/>
            <a:r>
              <a:rPr lang="ru-RU" sz="2800" dirty="0" smtClean="0">
                <a:solidFill>
                  <a:schemeClr val="accent1"/>
                </a:solidFill>
              </a:rPr>
              <a:t>Анализ и обобщение </a:t>
            </a:r>
            <a:r>
              <a:rPr lang="ru-RU" sz="2800" dirty="0" smtClean="0">
                <a:solidFill>
                  <a:schemeClr val="accent1"/>
                </a:solidFill>
              </a:rPr>
              <a:t>опыта</a:t>
            </a:r>
          </a:p>
          <a:p>
            <a:pPr algn="just"/>
            <a:r>
              <a:rPr lang="ru-RU" sz="2400" dirty="0" smtClean="0"/>
              <a:t>Под анализом опыта понимают мысленное расчленение целостного педагогического процесса на составляющие его элементы. Выделяемые </a:t>
            </a:r>
            <a:r>
              <a:rPr lang="ru-RU" sz="2400" dirty="0" err="1" smtClean="0"/>
              <a:t>путѐм </a:t>
            </a:r>
            <a:r>
              <a:rPr lang="ru-RU" sz="2400" dirty="0" smtClean="0"/>
              <a:t>анализа элементы педагогического опыта оцениваются с точки зрения их педагогической эффективности.</a:t>
            </a:r>
          </a:p>
          <a:p>
            <a:pPr algn="ctr"/>
            <a:endParaRPr lang="ru-RU" sz="2800" dirty="0">
              <a:solidFill>
                <a:schemeClr val="accent1"/>
              </a:solidFill>
            </a:endParaRPr>
          </a:p>
        </p:txBody>
      </p:sp>
    </p:spTree>
    <p:extLst>
      <p:ext uri="{BB962C8B-B14F-4D97-AF65-F5344CB8AC3E}">
        <p14:creationId xmlns:p14="http://schemas.microsoft.com/office/powerpoint/2010/main" xmlns="" val="129870973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Материальное оснащение деятельности педагога и детей.</a:t>
            </a:r>
          </a:p>
        </p:txBody>
      </p:sp>
      <p:sp>
        <p:nvSpPr>
          <p:cNvPr id="3" name="Объект 2"/>
          <p:cNvSpPr>
            <a:spLocks noGrp="1"/>
          </p:cNvSpPr>
          <p:nvPr>
            <p:ph idx="1"/>
          </p:nvPr>
        </p:nvSpPr>
        <p:spPr/>
        <p:txBody>
          <a:bodyPr>
            <a:normAutofit/>
          </a:bodyPr>
          <a:lstStyle/>
          <a:p>
            <a:r>
              <a:rPr lang="ru-RU" sz="1800" dirty="0"/>
              <a:t>При анализе и оценке этого элемента опыта необходимо установить, насколько </a:t>
            </a:r>
            <a:r>
              <a:rPr lang="ru-RU" sz="1800" dirty="0" smtClean="0"/>
              <a:t> удачно </a:t>
            </a:r>
            <a:r>
              <a:rPr lang="ru-RU" sz="1800" dirty="0"/>
              <a:t>и в соответствии с поставленными педагогическими задачами, </a:t>
            </a:r>
            <a:r>
              <a:rPr lang="ru-RU" sz="1800" dirty="0" smtClean="0"/>
              <a:t>6 особенностями </a:t>
            </a:r>
            <a:r>
              <a:rPr lang="ru-RU" sz="1800" dirty="0"/>
              <a:t>содержания обучения подобраны и используются </a:t>
            </a:r>
            <a:r>
              <a:rPr lang="ru-RU" sz="1800" dirty="0" smtClean="0"/>
              <a:t>учебно- наглядные </a:t>
            </a:r>
            <a:r>
              <a:rPr lang="ru-RU" sz="1800" dirty="0"/>
              <a:t>пособия, современные технические средства, оборудование, </a:t>
            </a:r>
            <a:r>
              <a:rPr lang="ru-RU" sz="1800" dirty="0" smtClean="0"/>
              <a:t>дидактические </a:t>
            </a:r>
            <a:r>
              <a:rPr lang="ru-RU" sz="1800" dirty="0"/>
              <a:t>материалы и т.д. Особое внимание следует обратить на </a:t>
            </a:r>
            <a:r>
              <a:rPr lang="ru-RU" sz="1800" dirty="0" smtClean="0"/>
              <a:t>выявление </a:t>
            </a:r>
            <a:r>
              <a:rPr lang="ru-RU" sz="1800" dirty="0"/>
              <a:t>оригинальных пособий, дидактических материалов, изготовленных </a:t>
            </a:r>
            <a:r>
              <a:rPr lang="ru-RU" sz="1800" dirty="0" smtClean="0"/>
              <a:t>силами </a:t>
            </a:r>
            <a:r>
              <a:rPr lang="ru-RU" sz="1800" dirty="0"/>
              <a:t>педагога</a:t>
            </a:r>
            <a:r>
              <a:rPr lang="ru-RU" sz="1800" dirty="0" smtClean="0"/>
              <a:t>.</a:t>
            </a:r>
          </a:p>
          <a:p>
            <a:pPr algn="ctr"/>
            <a:r>
              <a:rPr lang="ru-RU" sz="3200" dirty="0" smtClean="0">
                <a:solidFill>
                  <a:schemeClr val="accent1"/>
                </a:solidFill>
              </a:rPr>
              <a:t>Результаты изучения</a:t>
            </a:r>
            <a:r>
              <a:rPr lang="ru-RU" sz="3200" dirty="0" smtClean="0">
                <a:solidFill>
                  <a:schemeClr val="accent1"/>
                </a:solidFill>
              </a:rPr>
              <a:t>.</a:t>
            </a:r>
          </a:p>
          <a:p>
            <a:pPr algn="just"/>
            <a:r>
              <a:rPr lang="ru-RU" sz="1900" dirty="0" smtClean="0"/>
              <a:t>При анализе и оценке необходимо учитывать умение не только воспроизводить знания, но и самостоятельно их приобретать и применять; выявлять умения и навыки, изменения в развитии детей, уровня  воспитанности</a:t>
            </a:r>
          </a:p>
          <a:p>
            <a:pPr algn="ctr"/>
            <a:endParaRPr lang="ru-RU" sz="3200" dirty="0">
              <a:solidFill>
                <a:schemeClr val="accent1"/>
              </a:solidFill>
            </a:endParaRPr>
          </a:p>
        </p:txBody>
      </p:sp>
    </p:spTree>
    <p:extLst>
      <p:ext uri="{BB962C8B-B14F-4D97-AF65-F5344CB8AC3E}">
        <p14:creationId xmlns:p14="http://schemas.microsoft.com/office/powerpoint/2010/main" xmlns="" val="49198801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r>
              <a:rPr lang="ru-RU" dirty="0"/>
              <a:t>Из сказанного выше видно, что анализ, т.е. расчленение на части целостного </a:t>
            </a:r>
            <a:r>
              <a:rPr lang="ru-RU" dirty="0" smtClean="0"/>
              <a:t>педагогического </a:t>
            </a:r>
            <a:r>
              <a:rPr lang="ru-RU" dirty="0"/>
              <a:t>процесса, одновременно сопровождается установлением связей </a:t>
            </a:r>
            <a:r>
              <a:rPr lang="ru-RU" dirty="0" smtClean="0"/>
              <a:t>между </a:t>
            </a:r>
            <a:r>
              <a:rPr lang="ru-RU" dirty="0"/>
              <a:t>отдельными частями, элементами целого. Выясняется, какую функцию </a:t>
            </a:r>
            <a:r>
              <a:rPr lang="ru-RU" dirty="0" smtClean="0"/>
              <a:t>исполняет </a:t>
            </a:r>
            <a:r>
              <a:rPr lang="ru-RU" dirty="0"/>
              <a:t>каждый выделенный элемент в целостном педагогическом опыте, как он </a:t>
            </a:r>
            <a:r>
              <a:rPr lang="ru-RU" dirty="0" smtClean="0"/>
              <a:t>влияет </a:t>
            </a:r>
            <a:r>
              <a:rPr lang="ru-RU" dirty="0"/>
              <a:t>на достижение устойчивых положительных результатов. А это уже есть </a:t>
            </a:r>
            <a:r>
              <a:rPr lang="ru-RU" dirty="0" smtClean="0"/>
              <a:t>обобщение</a:t>
            </a:r>
            <a:r>
              <a:rPr lang="ru-RU" dirty="0"/>
              <a:t>.</a:t>
            </a:r>
          </a:p>
          <a:p>
            <a:r>
              <a:rPr lang="ru-RU" dirty="0"/>
              <a:t>Под обобщением понимают выводы или мысли общего характера, возникающие в </a:t>
            </a:r>
            <a:r>
              <a:rPr lang="ru-RU" dirty="0" smtClean="0"/>
              <a:t>итоге </a:t>
            </a:r>
            <a:r>
              <a:rPr lang="ru-RU" dirty="0"/>
              <a:t>анализа и сопоставления отдельных фактов, явлений. Чем глубже и </a:t>
            </a:r>
            <a:r>
              <a:rPr lang="ru-RU" dirty="0" smtClean="0"/>
              <a:t> разностороннее </a:t>
            </a:r>
            <a:r>
              <a:rPr lang="ru-RU" dirty="0"/>
              <a:t>анализ, тем больше ценных обобщающих выводов можно извлечь из </a:t>
            </a:r>
            <a:r>
              <a:rPr lang="ru-RU" dirty="0" smtClean="0"/>
              <a:t>фактов </a:t>
            </a:r>
            <a:r>
              <a:rPr lang="ru-RU" dirty="0"/>
              <a:t>опыта. А это очень важно, т.к. </a:t>
            </a:r>
            <a:r>
              <a:rPr lang="ru-RU" dirty="0" err="1"/>
              <a:t>передаѐтся</a:t>
            </a:r>
            <a:r>
              <a:rPr lang="ru-RU" dirty="0"/>
              <a:t> не сам опыт. А мысли, выделенные </a:t>
            </a:r>
            <a:r>
              <a:rPr lang="ru-RU" dirty="0" smtClean="0"/>
              <a:t>из </a:t>
            </a:r>
            <a:r>
              <a:rPr lang="ru-RU" dirty="0"/>
              <a:t>опыта, на основе которых можно сформулировать рекомендации</a:t>
            </a:r>
          </a:p>
        </p:txBody>
      </p:sp>
    </p:spTree>
    <p:extLst>
      <p:ext uri="{BB962C8B-B14F-4D97-AF65-F5344CB8AC3E}">
        <p14:creationId xmlns:p14="http://schemas.microsoft.com/office/powerpoint/2010/main" xmlns="" val="5508534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42918"/>
          </a:xfrm>
        </p:spPr>
        <p:txBody>
          <a:bodyPr>
            <a:normAutofit/>
          </a:bodyPr>
          <a:lstStyle/>
          <a:p>
            <a:pPr algn="ctr"/>
            <a:r>
              <a:rPr lang="ru-RU" sz="2800" b="1" dirty="0" smtClean="0"/>
              <a:t>Методы самостоятельного обучения</a:t>
            </a:r>
            <a:endParaRPr lang="ru-RU" sz="2800" b="1" dirty="0"/>
          </a:p>
        </p:txBody>
      </p:sp>
      <p:sp>
        <p:nvSpPr>
          <p:cNvPr id="3" name="Содержимое 2"/>
          <p:cNvSpPr>
            <a:spLocks noGrp="1"/>
          </p:cNvSpPr>
          <p:nvPr>
            <p:ph idx="1"/>
          </p:nvPr>
        </p:nvSpPr>
        <p:spPr>
          <a:xfrm>
            <a:off x="0" y="714356"/>
            <a:ext cx="9144000" cy="6143644"/>
          </a:xfrm>
        </p:spPr>
        <p:txBody>
          <a:bodyPr/>
          <a:lstStyle/>
          <a:p>
            <a:r>
              <a:rPr lang="ru-RU" dirty="0" smtClean="0"/>
              <a:t>Метод основан на самостоятельном поиске информации </a:t>
            </a:r>
          </a:p>
          <a:p>
            <a:r>
              <a:rPr lang="ru-RU" dirty="0" smtClean="0"/>
              <a:t>Подход эффективен при низком коэффициенте соотношения студентов и преподавателей.</a:t>
            </a:r>
          </a:p>
          <a:p>
            <a:r>
              <a:rPr lang="ru-RU" dirty="0" smtClean="0"/>
              <a:t>Исследование инициируется обучаемым( вопросы ставят студенты)</a:t>
            </a:r>
          </a:p>
          <a:p>
            <a:r>
              <a:rPr lang="ru-RU" dirty="0" smtClean="0"/>
              <a:t>В центре находятся вопросы а не темы.</a:t>
            </a:r>
          </a:p>
          <a:p>
            <a:r>
              <a:rPr lang="ru-RU" dirty="0" smtClean="0"/>
              <a:t>Самостоятельное обучение воспитывает ответственность студентов и развивает навыки самоанализа.</a:t>
            </a:r>
          </a:p>
          <a:p>
            <a:r>
              <a:rPr lang="ru-RU" dirty="0" smtClean="0"/>
              <a:t>Особая концентрация ставится на развитии исследовательских навыков студентов.</a:t>
            </a:r>
          </a:p>
          <a:p>
            <a:r>
              <a:rPr lang="ru-RU" dirty="0" smtClean="0"/>
              <a:t>Преподаватель должен уметь мотивировать студентов к активному обучению (обычно студенты имеют мотивацию, если проблема вызывает </a:t>
            </a:r>
            <a:r>
              <a:rPr lang="ru-RU" dirty="0" err="1" smtClean="0"/>
              <a:t>интирес</a:t>
            </a:r>
            <a:r>
              <a:rPr lang="ru-RU" dirty="0" smtClean="0"/>
              <a:t>).</a:t>
            </a:r>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Вершины реализации творческого потенциала</a:t>
            </a:r>
            <a:endParaRPr lang="ru-RU" dirty="0"/>
          </a:p>
        </p:txBody>
      </p:sp>
      <p:sp>
        <p:nvSpPr>
          <p:cNvPr id="3" name="Объект 2"/>
          <p:cNvSpPr>
            <a:spLocks noGrp="1"/>
          </p:cNvSpPr>
          <p:nvPr>
            <p:ph idx="1"/>
          </p:nvPr>
        </p:nvSpPr>
        <p:spPr/>
        <p:txBody>
          <a:bodyPr>
            <a:normAutofit fontScale="77500" lnSpcReduction="20000"/>
          </a:bodyPr>
          <a:lstStyle/>
          <a:p>
            <a:r>
              <a:rPr lang="ru-RU" dirty="0"/>
              <a:t>Национальная образовательная инициатива «Наша новая школа», утвержденная Президентом Российской Федерации Д. А. Медведевым, определяет, что «важнейшими качествами личности становятся инициативность, способность творчески мыслить и находить нестандартные решения, умение выбирать профессиональный путь, готовность обучаться в течение всей жизни» </a:t>
            </a:r>
            <a:r>
              <a:rPr lang="ru-RU" dirty="0" smtClean="0"/>
              <a:t>. </a:t>
            </a:r>
            <a:r>
              <a:rPr lang="ru-RU" dirty="0"/>
              <a:t>Для формирования обозначенных качеств личности нужен новый учитель, открытый ко всему новому, способный помочь учащимся стать самостоятельными, творческими и уверенными в себе людьми. Кроме того, Федеральные государственные образовательные стандарты общего образования, и в особенности стандарт среднего (полного) общего образования, определяют основные компетенции, которые должны быть сформированы у педагогических работников для успешного достижения обучающимися планируемых результатов освоения основной образовательной программы. В частности, к ним относятся умения:</a:t>
            </a:r>
          </a:p>
        </p:txBody>
      </p:sp>
    </p:spTree>
    <p:extLst>
      <p:ext uri="{BB962C8B-B14F-4D97-AF65-F5344CB8AC3E}">
        <p14:creationId xmlns:p14="http://schemas.microsoft.com/office/powerpoint/2010/main" xmlns="" val="5944227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42918"/>
            <a:ext cx="8229600" cy="5666442"/>
          </a:xfrm>
        </p:spPr>
        <p:txBody>
          <a:bodyPr>
            <a:normAutofit fontScale="47500" lnSpcReduction="20000"/>
          </a:bodyPr>
          <a:lstStyle/>
          <a:p>
            <a:r>
              <a:rPr lang="ru-RU" dirty="0"/>
              <a:t>- «обеспечивать </a:t>
            </a:r>
            <a:r>
              <a:rPr lang="ru-RU" sz="2900" dirty="0"/>
              <a:t>условия для успешной деятельности, позитивной мотивации, а также </a:t>
            </a:r>
            <a:r>
              <a:rPr lang="ru-RU" sz="2900" dirty="0" err="1"/>
              <a:t>самомотивирования</a:t>
            </a:r>
            <a:r>
              <a:rPr lang="ru-RU" sz="2900" dirty="0"/>
              <a:t> обучающихся»;</a:t>
            </a:r>
          </a:p>
          <a:p>
            <a:endParaRPr lang="ru-RU" sz="2900" dirty="0"/>
          </a:p>
          <a:p>
            <a:r>
              <a:rPr lang="ru-RU" sz="2900" dirty="0"/>
              <a:t>- осуществлять самостоятельный поиск и анализ информации с помощью современных информационно-поисковых технологий;</a:t>
            </a:r>
          </a:p>
          <a:p>
            <a:endParaRPr lang="ru-RU" sz="2900" dirty="0"/>
          </a:p>
          <a:p>
            <a:r>
              <a:rPr lang="ru-RU" sz="2900" dirty="0"/>
              <a:t>- разрабатывать программы учебных предметов, курсов, методические и дидактические материалы, выбирать учебники и учебно-методическую литературу, рекомендовать обучающимся дополнительные источники информации, в том числе </a:t>
            </a:r>
            <a:r>
              <a:rPr lang="ru-RU" sz="2900" dirty="0" err="1"/>
              <a:t>интернет-ресурсы</a:t>
            </a:r>
            <a:r>
              <a:rPr lang="ru-RU" sz="2900" dirty="0"/>
              <a:t>;</a:t>
            </a:r>
          </a:p>
          <a:p>
            <a:endParaRPr lang="ru-RU" sz="2900" dirty="0"/>
          </a:p>
          <a:p>
            <a:r>
              <a:rPr lang="ru-RU" sz="2900" dirty="0"/>
              <a:t>- выявлять и отражать в основной образовательной программе специфику особых образовательных потребностей (включая региональные, национальные и (или) этнокультурные, личностные, в том числе потребности одаренных детей, детей с ограниченными возможностями здоровья и детей-инвалидов);</a:t>
            </a:r>
          </a:p>
          <a:p>
            <a:endParaRPr lang="ru-RU" sz="2900" dirty="0"/>
          </a:p>
          <a:p>
            <a:r>
              <a:rPr lang="ru-RU" sz="2900" dirty="0"/>
              <a:t>- организовывать и сопровождать учебно-исследовательскую и проектную деятельность обучающихся, выполнение ими индивидуального проекта;</a:t>
            </a:r>
          </a:p>
          <a:p>
            <a:endParaRPr lang="ru-RU" sz="2900" dirty="0"/>
          </a:p>
          <a:p>
            <a:r>
              <a:rPr lang="ru-RU" sz="2900" dirty="0"/>
              <a:t>- реализовывать педагогическое оценивание деятельности обучающихся в соответствии с требованиями Стандарта, включая: проведение стартовой и промежуточной диагностики, </a:t>
            </a:r>
            <a:r>
              <a:rPr lang="ru-RU" sz="2900" dirty="0" err="1"/>
              <a:t>внутришкольного</a:t>
            </a:r>
            <a:r>
              <a:rPr lang="ru-RU" sz="2900" dirty="0"/>
              <a:t> мониторинга, осуществление комплексной оценки способности обучающихся решать учебно-практические и учебно-познавательные задачи; использование стандартизированных и </a:t>
            </a:r>
            <a:r>
              <a:rPr lang="ru-RU" sz="2900" dirty="0" err="1"/>
              <a:t>нестандартизированных</a:t>
            </a:r>
            <a:r>
              <a:rPr lang="ru-RU" sz="2900" dirty="0"/>
              <a:t> работ; проведение интерпретации результатов достижений обучающихся;</a:t>
            </a:r>
          </a:p>
          <a:p>
            <a:endParaRPr lang="ru-RU" sz="2900" dirty="0"/>
          </a:p>
          <a:p>
            <a:r>
              <a:rPr lang="ru-RU" sz="2900" dirty="0"/>
              <a:t>- использовать возможности ИКТ, работать с текстовыми редакторами, электронными таблицами, электронной почтой и браузерами, мультимедийным оборудованием» [8].</a:t>
            </a:r>
          </a:p>
        </p:txBody>
      </p:sp>
    </p:spTree>
    <p:extLst>
      <p:ext uri="{BB962C8B-B14F-4D97-AF65-F5344CB8AC3E}">
        <p14:creationId xmlns:p14="http://schemas.microsoft.com/office/powerpoint/2010/main" xmlns="" val="9107264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85728"/>
            <a:ext cx="8229600" cy="1143000"/>
          </a:xfrm>
        </p:spPr>
        <p:txBody>
          <a:bodyPr>
            <a:normAutofit fontScale="90000"/>
          </a:bodyPr>
          <a:lstStyle/>
          <a:p>
            <a:r>
              <a:rPr lang="ru-RU" dirty="0" smtClean="0"/>
              <a:t>Субъективные условия </a:t>
            </a:r>
            <a:r>
              <a:rPr lang="ru-RU" dirty="0"/>
              <a:t>развития педагогического </a:t>
            </a:r>
            <a:r>
              <a:rPr lang="ru-RU" dirty="0" smtClean="0"/>
              <a:t>творчества</a:t>
            </a:r>
            <a:endParaRPr lang="ru-RU" dirty="0"/>
          </a:p>
        </p:txBody>
      </p:sp>
      <p:sp>
        <p:nvSpPr>
          <p:cNvPr id="3" name="Объект 2"/>
          <p:cNvSpPr>
            <a:spLocks noGrp="1"/>
          </p:cNvSpPr>
          <p:nvPr>
            <p:ph idx="1"/>
          </p:nvPr>
        </p:nvSpPr>
        <p:spPr>
          <a:xfrm>
            <a:off x="457200" y="1844824"/>
            <a:ext cx="8229600" cy="4464536"/>
          </a:xfrm>
        </p:spPr>
        <p:txBody>
          <a:bodyPr>
            <a:normAutofit fontScale="85000" lnSpcReduction="10000"/>
          </a:bodyPr>
          <a:lstStyle/>
          <a:p>
            <a:r>
              <a:rPr lang="ru-RU" dirty="0"/>
              <a:t>- знание основных закономерностей и принципов целостного образовательного процесса;</a:t>
            </a:r>
          </a:p>
          <a:p>
            <a:endParaRPr lang="ru-RU" dirty="0"/>
          </a:p>
          <a:p>
            <a:r>
              <a:rPr lang="ru-RU" dirty="0"/>
              <a:t>- уровень общекультурной подготовки педагога;</a:t>
            </a:r>
          </a:p>
          <a:p>
            <a:endParaRPr lang="ru-RU" dirty="0"/>
          </a:p>
          <a:p>
            <a:r>
              <a:rPr lang="ru-RU" dirty="0"/>
              <a:t>- стремление к творчеству;</a:t>
            </a:r>
          </a:p>
          <a:p>
            <a:endParaRPr lang="ru-RU" dirty="0"/>
          </a:p>
          <a:p>
            <a:r>
              <a:rPr lang="ru-RU" dirty="0"/>
              <a:t>- развитое педагогическое мышление и рефлексия, имеющийся педагогический опыт и интуиция, умение принимать оперативные решения в нетипичных ситуациях;</a:t>
            </a:r>
          </a:p>
          <a:p>
            <a:endParaRPr lang="ru-RU" dirty="0"/>
          </a:p>
          <a:p>
            <a:r>
              <a:rPr lang="ru-RU" dirty="0"/>
              <a:t>- владение педагогической технологией</a:t>
            </a:r>
          </a:p>
        </p:txBody>
      </p:sp>
    </p:spTree>
    <p:extLst>
      <p:ext uri="{BB962C8B-B14F-4D97-AF65-F5344CB8AC3E}">
        <p14:creationId xmlns:p14="http://schemas.microsoft.com/office/powerpoint/2010/main" xmlns="" val="15337786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581772"/>
          </a:xfrm>
        </p:spPr>
        <p:txBody>
          <a:bodyPr>
            <a:normAutofit/>
          </a:bodyPr>
          <a:lstStyle/>
          <a:p>
            <a:r>
              <a:rPr lang="ru-RU" sz="3100" dirty="0"/>
              <a:t>Личностные особенности и творчество </a:t>
            </a:r>
            <a:r>
              <a:rPr lang="ru-RU" sz="3100" dirty="0" smtClean="0"/>
              <a:t>учителя.</a:t>
            </a:r>
            <a:endParaRPr lang="ru-RU" dirty="0"/>
          </a:p>
        </p:txBody>
      </p:sp>
      <p:sp>
        <p:nvSpPr>
          <p:cNvPr id="3" name="Объект 2"/>
          <p:cNvSpPr>
            <a:spLocks noGrp="1"/>
          </p:cNvSpPr>
          <p:nvPr>
            <p:ph idx="1"/>
          </p:nvPr>
        </p:nvSpPr>
        <p:spPr>
          <a:xfrm>
            <a:off x="457200" y="1285860"/>
            <a:ext cx="8229600" cy="5023500"/>
          </a:xfrm>
        </p:spPr>
        <p:txBody>
          <a:bodyPr>
            <a:normAutofit/>
          </a:bodyPr>
          <a:lstStyle/>
          <a:p>
            <a:pPr algn="just"/>
            <a:r>
              <a:rPr lang="ru-RU" sz="1800" dirty="0"/>
              <a:t>Анализ литературы показывает, что наиболее эффективными условиями становления развивающегося, </a:t>
            </a:r>
            <a:r>
              <a:rPr lang="ru-RU" sz="1800" dirty="0" err="1"/>
              <a:t>самореализующегося</a:t>
            </a:r>
            <a:r>
              <a:rPr lang="ru-RU" sz="1800" dirty="0"/>
              <a:t> педагога являются:</a:t>
            </a:r>
          </a:p>
          <a:p>
            <a:pPr algn="just"/>
            <a:r>
              <a:rPr lang="ru-RU" sz="1800" dirty="0" smtClean="0"/>
              <a:t>- </a:t>
            </a:r>
            <a:r>
              <a:rPr lang="ru-RU" sz="1800" dirty="0"/>
              <a:t>моделирование педагогической деятельности как процесса формирования способности ученика к творческой самореализации;</a:t>
            </a:r>
          </a:p>
          <a:p>
            <a:pPr algn="just"/>
            <a:r>
              <a:rPr lang="ru-RU" sz="1800" dirty="0" smtClean="0"/>
              <a:t>- </a:t>
            </a:r>
            <a:r>
              <a:rPr lang="ru-RU" sz="1800" dirty="0"/>
              <a:t>создание авторских учебных курсов и их реализация с использованием современных образовательных технологий;</a:t>
            </a:r>
          </a:p>
          <a:p>
            <a:pPr algn="just"/>
            <a:r>
              <a:rPr lang="ru-RU" sz="1800" dirty="0" smtClean="0"/>
              <a:t>- </a:t>
            </a:r>
            <a:r>
              <a:rPr lang="ru-RU" sz="1800" dirty="0"/>
              <a:t>осуществление индивидуального и дифференцированного образования учащихся через творчество, базирующееся на интересах, потребностях и </a:t>
            </a:r>
            <a:r>
              <a:rPr lang="ru-RU" sz="1800" dirty="0" err="1" smtClean="0"/>
              <a:t>индивидуальн</a:t>
            </a:r>
            <a:endParaRPr lang="ru-RU" sz="1800" dirty="0" smtClean="0"/>
          </a:p>
          <a:p>
            <a:pPr algn="just"/>
            <a:r>
              <a:rPr lang="ru-RU" sz="1800" dirty="0" smtClean="0"/>
              <a:t>Использование </a:t>
            </a:r>
            <a:r>
              <a:rPr lang="ru-RU" sz="1800" dirty="0" smtClean="0"/>
              <a:t>основных положений </a:t>
            </a:r>
            <a:r>
              <a:rPr lang="ru-RU" sz="1800" dirty="0" err="1" smtClean="0"/>
              <a:t>акмеологического</a:t>
            </a:r>
            <a:r>
              <a:rPr lang="ru-RU" sz="1800" dirty="0" smtClean="0"/>
              <a:t> подхода в качестве методологического основания развития творческого потенциала педагогических работников позволяет определить факторы, содействующие и препятствующие достижению вершин профессионального мастерства и личностно-профессионального развития педагогов, готовых к успешной реализации федеральных государственных образовательных стандартов общего </a:t>
            </a:r>
            <a:r>
              <a:rPr lang="ru-RU" sz="1800" dirty="0" err="1" smtClean="0"/>
              <a:t>образования</a:t>
            </a:r>
            <a:r>
              <a:rPr lang="ru-RU" sz="1800" dirty="0" err="1" smtClean="0"/>
              <a:t>ых</a:t>
            </a:r>
            <a:r>
              <a:rPr lang="ru-RU" sz="1800" dirty="0" smtClean="0"/>
              <a:t> </a:t>
            </a:r>
            <a:r>
              <a:rPr lang="ru-RU" sz="1800" dirty="0"/>
              <a:t>особенностях детей </a:t>
            </a:r>
          </a:p>
        </p:txBody>
      </p:sp>
    </p:spTree>
    <p:extLst>
      <p:ext uri="{BB962C8B-B14F-4D97-AF65-F5344CB8AC3E}">
        <p14:creationId xmlns:p14="http://schemas.microsoft.com/office/powerpoint/2010/main" xmlns="" val="113708437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14356"/>
          </a:xfrm>
        </p:spPr>
        <p:txBody>
          <a:bodyPr>
            <a:normAutofit/>
          </a:bodyPr>
          <a:lstStyle/>
          <a:p>
            <a:pPr algn="ctr"/>
            <a:r>
              <a:rPr lang="ru-RU" sz="2800" b="1" dirty="0" smtClean="0"/>
              <a:t>Компетентностный подход </a:t>
            </a:r>
            <a:endParaRPr lang="ru-RU" sz="2800" b="1" dirty="0"/>
          </a:p>
        </p:txBody>
      </p:sp>
      <p:sp>
        <p:nvSpPr>
          <p:cNvPr id="24" name="Содержимое 23"/>
          <p:cNvSpPr>
            <a:spLocks noGrp="1"/>
          </p:cNvSpPr>
          <p:nvPr>
            <p:ph idx="1"/>
          </p:nvPr>
        </p:nvSpPr>
        <p:spPr>
          <a:xfrm>
            <a:off x="0" y="785794"/>
            <a:ext cx="9144000" cy="6072206"/>
          </a:xfrm>
        </p:spPr>
        <p:txBody>
          <a:bodyPr/>
          <a:lstStyle/>
          <a:p>
            <a:r>
              <a:rPr lang="ru-RU" sz="1600" dirty="0" smtClean="0"/>
              <a:t>Оценка выполнения                                                                                                                     </a:t>
            </a:r>
          </a:p>
          <a:p>
            <a:r>
              <a:rPr lang="ru-RU" dirty="0" smtClean="0"/>
              <a:t>                                                                                          оценка</a:t>
            </a:r>
          </a:p>
          <a:p>
            <a:pPr>
              <a:buNone/>
            </a:pPr>
            <a:r>
              <a:rPr lang="ru-RU" sz="1600" dirty="0" smtClean="0"/>
              <a:t>Приобретенные</a:t>
            </a:r>
          </a:p>
          <a:p>
            <a:pPr>
              <a:buNone/>
            </a:pPr>
            <a:r>
              <a:rPr lang="ru-RU" sz="1600" dirty="0" smtClean="0"/>
              <a:t>навыки, умения</a:t>
            </a:r>
          </a:p>
          <a:p>
            <a:pPr>
              <a:buNone/>
            </a:pPr>
            <a:r>
              <a:rPr lang="ru-RU" sz="1600" dirty="0" smtClean="0"/>
              <a:t>и знания.</a:t>
            </a:r>
          </a:p>
          <a:p>
            <a:pPr>
              <a:buNone/>
            </a:pPr>
            <a:endParaRPr lang="ru-RU" dirty="0" smtClean="0"/>
          </a:p>
          <a:p>
            <a:pPr>
              <a:buNone/>
            </a:pPr>
            <a:r>
              <a:rPr lang="ru-RU" sz="1600" dirty="0" smtClean="0"/>
              <a:t>Развитие в</a:t>
            </a:r>
          </a:p>
          <a:p>
            <a:pPr>
              <a:buNone/>
            </a:pPr>
            <a:r>
              <a:rPr lang="ru-RU" sz="1600" dirty="0" smtClean="0"/>
              <a:t> процессе обучения.</a:t>
            </a:r>
          </a:p>
          <a:p>
            <a:pPr>
              <a:buNone/>
            </a:pPr>
            <a:endParaRPr lang="ru-RU" sz="1600" dirty="0" smtClean="0"/>
          </a:p>
          <a:p>
            <a:pPr>
              <a:buNone/>
            </a:pPr>
            <a:endParaRPr lang="ru-RU" sz="1600" dirty="0" smtClean="0"/>
          </a:p>
          <a:p>
            <a:pPr>
              <a:buNone/>
            </a:pPr>
            <a:endParaRPr lang="ru-RU" sz="1600" dirty="0" smtClean="0"/>
          </a:p>
          <a:p>
            <a:pPr>
              <a:buNone/>
            </a:pPr>
            <a:endParaRPr lang="ru-RU" sz="1600" dirty="0" smtClean="0"/>
          </a:p>
          <a:p>
            <a:pPr>
              <a:buNone/>
            </a:pPr>
            <a:r>
              <a:rPr lang="ru-RU" sz="1600" dirty="0" smtClean="0"/>
              <a:t>основы</a:t>
            </a:r>
          </a:p>
        </p:txBody>
      </p:sp>
      <p:sp>
        <p:nvSpPr>
          <p:cNvPr id="4" name="Равнобедренный треугольник 3"/>
          <p:cNvSpPr/>
          <p:nvPr/>
        </p:nvSpPr>
        <p:spPr>
          <a:xfrm>
            <a:off x="0" y="642918"/>
            <a:ext cx="9144000" cy="6215082"/>
          </a:xfrm>
          <a:prstGeom prst="triangle">
            <a:avLst>
              <a:gd name="adj" fmla="val 49194"/>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3000364" y="1571612"/>
            <a:ext cx="3143272" cy="500066"/>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Демонстрация</a:t>
            </a:r>
            <a:endParaRPr lang="ru-RU" dirty="0"/>
          </a:p>
        </p:txBody>
      </p:sp>
      <p:sp>
        <p:nvSpPr>
          <p:cNvPr id="6" name="Прямоугольник 5"/>
          <p:cNvSpPr/>
          <p:nvPr/>
        </p:nvSpPr>
        <p:spPr>
          <a:xfrm>
            <a:off x="2357422" y="2571744"/>
            <a:ext cx="4714908"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компетенции</a:t>
            </a:r>
            <a:endParaRPr lang="ru-RU" dirty="0"/>
          </a:p>
        </p:txBody>
      </p:sp>
      <p:cxnSp>
        <p:nvCxnSpPr>
          <p:cNvPr id="8" name="Прямая со стрелкой 7"/>
          <p:cNvCxnSpPr/>
          <p:nvPr/>
        </p:nvCxnSpPr>
        <p:spPr>
          <a:xfrm rot="5400000">
            <a:off x="2751125" y="2321711"/>
            <a:ext cx="356396" cy="79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rot="5400000">
            <a:off x="5965835" y="2320917"/>
            <a:ext cx="356396" cy="79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2" name="Прямоугольник 11"/>
          <p:cNvSpPr/>
          <p:nvPr/>
        </p:nvSpPr>
        <p:spPr>
          <a:xfrm>
            <a:off x="1571604" y="3500438"/>
            <a:ext cx="621510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Интегрированный учебный опыт</a:t>
            </a:r>
            <a:endParaRPr lang="ru-RU" dirty="0"/>
          </a:p>
        </p:txBody>
      </p:sp>
      <p:cxnSp>
        <p:nvCxnSpPr>
          <p:cNvPr id="13" name="Прямая со стрелкой 12"/>
          <p:cNvCxnSpPr/>
          <p:nvPr/>
        </p:nvCxnSpPr>
        <p:spPr>
          <a:xfrm rot="5400000">
            <a:off x="2179621" y="3321049"/>
            <a:ext cx="356396" cy="79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rot="5400000">
            <a:off x="6751653" y="3249611"/>
            <a:ext cx="356396" cy="79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5" name="Прямоугольник 14"/>
          <p:cNvSpPr/>
          <p:nvPr/>
        </p:nvSpPr>
        <p:spPr>
          <a:xfrm>
            <a:off x="928662" y="4572008"/>
            <a:ext cx="7572428"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Навыки умения, знания</a:t>
            </a:r>
            <a:endParaRPr lang="ru-RU" dirty="0"/>
          </a:p>
        </p:txBody>
      </p:sp>
      <p:cxnSp>
        <p:nvCxnSpPr>
          <p:cNvPr id="16" name="Прямая со стрелкой 15"/>
          <p:cNvCxnSpPr/>
          <p:nvPr/>
        </p:nvCxnSpPr>
        <p:spPr>
          <a:xfrm rot="5400000">
            <a:off x="7537471" y="4249743"/>
            <a:ext cx="356396" cy="79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rot="5400000">
            <a:off x="1322365" y="4249743"/>
            <a:ext cx="356396" cy="79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8" name="Прямоугольник 17"/>
          <p:cNvSpPr/>
          <p:nvPr/>
        </p:nvSpPr>
        <p:spPr>
          <a:xfrm>
            <a:off x="357158" y="5429264"/>
            <a:ext cx="8429684"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Учебный опыт</a:t>
            </a:r>
            <a:endParaRPr lang="ru-RU" dirty="0"/>
          </a:p>
        </p:txBody>
      </p:sp>
      <p:cxnSp>
        <p:nvCxnSpPr>
          <p:cNvPr id="19" name="Прямая со стрелкой 18"/>
          <p:cNvCxnSpPr/>
          <p:nvPr/>
        </p:nvCxnSpPr>
        <p:spPr>
          <a:xfrm rot="5400000">
            <a:off x="822299" y="5178437"/>
            <a:ext cx="356396" cy="79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rot="5400000">
            <a:off x="8108975" y="5106999"/>
            <a:ext cx="356396" cy="79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1" name="Прямоугольник 20"/>
          <p:cNvSpPr/>
          <p:nvPr/>
        </p:nvSpPr>
        <p:spPr>
          <a:xfrm>
            <a:off x="0" y="6429396"/>
            <a:ext cx="9144000" cy="4286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Признаки и характеристики</a:t>
            </a:r>
            <a:endParaRPr lang="ru-RU" dirty="0"/>
          </a:p>
        </p:txBody>
      </p:sp>
      <p:cxnSp>
        <p:nvCxnSpPr>
          <p:cNvPr id="22" name="Прямая со стрелкой 21"/>
          <p:cNvCxnSpPr/>
          <p:nvPr/>
        </p:nvCxnSpPr>
        <p:spPr>
          <a:xfrm rot="5400000">
            <a:off x="250795" y="6178569"/>
            <a:ext cx="356396" cy="79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rot="5400000">
            <a:off x="8537603" y="6250007"/>
            <a:ext cx="356396" cy="79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rot="16200000" flipH="1">
            <a:off x="6465107" y="1535893"/>
            <a:ext cx="1571636" cy="121444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071546"/>
          </a:xfrm>
        </p:spPr>
        <p:txBody>
          <a:bodyPr>
            <a:normAutofit/>
          </a:bodyPr>
          <a:lstStyle/>
          <a:p>
            <a:pPr algn="ctr"/>
            <a:r>
              <a:rPr lang="ru-RU" sz="2800" b="1" dirty="0" err="1" smtClean="0"/>
              <a:t>Характиристика</a:t>
            </a:r>
            <a:r>
              <a:rPr lang="ru-RU" sz="2800" b="1" dirty="0" smtClean="0"/>
              <a:t> </a:t>
            </a:r>
            <a:r>
              <a:rPr lang="ru-RU" sz="2800" b="1" dirty="0" err="1" smtClean="0"/>
              <a:t>компетентностного</a:t>
            </a:r>
            <a:r>
              <a:rPr lang="ru-RU" sz="2800" b="1" dirty="0" smtClean="0"/>
              <a:t> подхода</a:t>
            </a:r>
            <a:endParaRPr lang="ru-RU" sz="2800" b="1" dirty="0"/>
          </a:p>
        </p:txBody>
      </p:sp>
      <p:sp>
        <p:nvSpPr>
          <p:cNvPr id="3" name="Содержимое 2"/>
          <p:cNvSpPr>
            <a:spLocks noGrp="1"/>
          </p:cNvSpPr>
          <p:nvPr>
            <p:ph idx="1"/>
          </p:nvPr>
        </p:nvSpPr>
        <p:spPr>
          <a:xfrm>
            <a:off x="0" y="1142984"/>
            <a:ext cx="9144000" cy="5715016"/>
          </a:xfrm>
        </p:spPr>
        <p:txBody>
          <a:bodyPr>
            <a:normAutofit lnSpcReduction="10000"/>
          </a:bodyPr>
          <a:lstStyle/>
          <a:p>
            <a:pPr>
              <a:buNone/>
            </a:pPr>
            <a:r>
              <a:rPr lang="ru-RU" dirty="0" smtClean="0"/>
              <a:t>-Первая ступень- составляют основу для обучения. Они описывают специфические качества индивидуумов, которые будут в дальнейшем способствовать процессу познания. </a:t>
            </a:r>
            <a:r>
              <a:rPr lang="ru-RU" dirty="0" smtClean="0"/>
              <a:t>Р</a:t>
            </a:r>
            <a:r>
              <a:rPr lang="ru-RU" dirty="0" smtClean="0"/>
              <a:t>азличия  в признаках и характеристиках является причиной выбора разных траекторий обучения.</a:t>
            </a:r>
          </a:p>
          <a:p>
            <a:pPr>
              <a:buNone/>
            </a:pPr>
            <a:r>
              <a:rPr lang="ru-RU" dirty="0" smtClean="0"/>
              <a:t>-вторая ступень- знания, умения, навыки развивается в процессе приобретения опыта, особенно практического.</a:t>
            </a:r>
          </a:p>
          <a:p>
            <a:pPr>
              <a:buFontTx/>
              <a:buChar char="-"/>
            </a:pPr>
            <a:r>
              <a:rPr lang="ru-RU" dirty="0" smtClean="0"/>
              <a:t>Компетенции – результат интеграции опыта , когда формируется учебный комплект в отношении определенных заданий.</a:t>
            </a:r>
          </a:p>
          <a:p>
            <a:pPr>
              <a:buFontTx/>
              <a:buChar char="-"/>
            </a:pPr>
            <a:r>
              <a:rPr lang="ru-RU" dirty="0" smtClean="0"/>
              <a:t>Демонстрация – результат применения компетенции.</a:t>
            </a:r>
          </a:p>
          <a:p>
            <a:pPr>
              <a:buFontTx/>
              <a:buChar char="-"/>
            </a:pPr>
            <a:r>
              <a:rPr lang="ru-RU" dirty="0" smtClean="0"/>
              <a:t>Обучение приобретает направленность на приобретение специфических знаний необходимых для успешной практической работы.</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solidFill>
                  <a:srgbClr val="00B0F0"/>
                </a:solidFill>
                <a:hlinkClick r:id="rId2"/>
              </a:rPr>
              <a:t>Педагогическое</a:t>
            </a:r>
            <a:r>
              <a:rPr lang="ru-RU" dirty="0">
                <a:solidFill>
                  <a:srgbClr val="00B0F0"/>
                </a:solidFill>
              </a:rPr>
              <a:t> мастерство</a:t>
            </a:r>
          </a:p>
        </p:txBody>
      </p:sp>
      <p:sp>
        <p:nvSpPr>
          <p:cNvPr id="3" name="Объект 2"/>
          <p:cNvSpPr>
            <a:spLocks noGrp="1"/>
          </p:cNvSpPr>
          <p:nvPr>
            <p:ph idx="1"/>
          </p:nvPr>
        </p:nvSpPr>
        <p:spPr>
          <a:xfrm>
            <a:off x="0" y="1935480"/>
            <a:ext cx="8929718" cy="4922520"/>
          </a:xfrm>
        </p:spPr>
        <p:txBody>
          <a:bodyPr>
            <a:normAutofit/>
          </a:bodyPr>
          <a:lstStyle/>
          <a:p>
            <a:r>
              <a:rPr lang="ru-RU" dirty="0"/>
              <a:t> комплекс свойств личности, обеспечивающий высокий уровень самоорганизации </a:t>
            </a:r>
            <a:r>
              <a:rPr lang="ru-RU" dirty="0">
                <a:hlinkClick r:id="rId2"/>
              </a:rPr>
              <a:t>профессиональной</a:t>
            </a:r>
            <a:r>
              <a:rPr lang="ru-RU" dirty="0"/>
              <a:t> деятельности. К таким важным свойствам относятся: гуманистическая направленность деятельности преподавателя, его профессиональные знания, педагогические способности и педагогическая техника. Педагогическое мастерство – это самоорганизующаяся система в структуре личности, где системообразующим фактором выступает гуманистическая направленность, позволяющая целесообразно, с требованиями общества, выстроить педагогический процесс. </a:t>
            </a:r>
          </a:p>
        </p:txBody>
      </p:sp>
      <p:sp>
        <p:nvSpPr>
          <p:cNvPr id="4" name="Стрелка вправо 3"/>
          <p:cNvSpPr/>
          <p:nvPr/>
        </p:nvSpPr>
        <p:spPr>
          <a:xfrm>
            <a:off x="7786710" y="6072206"/>
            <a:ext cx="857256"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xmlns="" val="37686696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hlinkClick r:id="rId2"/>
              </a:rPr>
              <a:t>Фундамент педагогического мастерства </a:t>
            </a:r>
            <a:endParaRPr lang="ru-RU" dirty="0"/>
          </a:p>
        </p:txBody>
      </p:sp>
      <p:sp>
        <p:nvSpPr>
          <p:cNvPr id="3" name="Объект 2"/>
          <p:cNvSpPr>
            <a:spLocks noGrp="1"/>
          </p:cNvSpPr>
          <p:nvPr>
            <p:ph idx="1"/>
          </p:nvPr>
        </p:nvSpPr>
        <p:spPr/>
        <p:txBody>
          <a:bodyPr>
            <a:normAutofit fontScale="92500" lnSpcReduction="10000"/>
          </a:bodyPr>
          <a:lstStyle/>
          <a:p>
            <a:r>
              <a:rPr lang="ru-RU" dirty="0"/>
              <a:t>Фундаментом развития профессионального мастерства педагога, дающим ему глубину, основательность, осмысленность действий, выступает профессиональное знание. Направленность и профессиональное знание составляют тот остов, «скелет» высокого уровня профессионализма в деятельности, который и обеспечивает целостность самоорганизующейся системы. Педагогические способности – дрожжи мастерства, обеспечивающие скорость его совершенствования. Техника, опирающаяся на знания и способности, позволяет все средства воздействия увязать с целью, тем самым гармонизируя структуру педагогической деятельности</a:t>
            </a:r>
          </a:p>
        </p:txBody>
      </p:sp>
    </p:spTree>
    <p:extLst>
      <p:ext uri="{BB962C8B-B14F-4D97-AF65-F5344CB8AC3E}">
        <p14:creationId xmlns:p14="http://schemas.microsoft.com/office/powerpoint/2010/main" xmlns="" val="32127809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Основные компоненты педагогического мастерства</a:t>
            </a:r>
          </a:p>
        </p:txBody>
      </p:sp>
      <p:sp>
        <p:nvSpPr>
          <p:cNvPr id="3" name="Объект 2"/>
          <p:cNvSpPr>
            <a:spLocks noGrp="1"/>
          </p:cNvSpPr>
          <p:nvPr>
            <p:ph idx="1"/>
          </p:nvPr>
        </p:nvSpPr>
        <p:spPr/>
        <p:txBody>
          <a:bodyPr/>
          <a:lstStyle/>
          <a:p>
            <a:r>
              <a:rPr lang="ru-RU" sz="3600" dirty="0"/>
              <a:t>I - Профессионально-педагогическая направленность личности учителя.</a:t>
            </a:r>
          </a:p>
          <a:p>
            <a:r>
              <a:rPr lang="ru-RU" sz="3600" dirty="0"/>
              <a:t>II - Профессионально значимые знания.</a:t>
            </a:r>
          </a:p>
          <a:p>
            <a:r>
              <a:rPr lang="ru-RU" sz="3600" dirty="0"/>
              <a:t>III - Профессионально необходимые способности, умения и навыки.</a:t>
            </a:r>
          </a:p>
          <a:p>
            <a:r>
              <a:rPr lang="ru-RU" sz="3600" dirty="0"/>
              <a:t>IV - Профессиональное творчество</a:t>
            </a:r>
            <a:r>
              <a:rPr lang="ru-RU" dirty="0"/>
              <a:t>.</a:t>
            </a:r>
          </a:p>
        </p:txBody>
      </p:sp>
    </p:spTree>
    <p:extLst>
      <p:ext uri="{BB962C8B-B14F-4D97-AF65-F5344CB8AC3E}">
        <p14:creationId xmlns:p14="http://schemas.microsoft.com/office/powerpoint/2010/main" xmlns="" val="24081150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5292080" y="1556792"/>
            <a:ext cx="3528392" cy="3244650"/>
          </a:xfrm>
        </p:spPr>
      </p:pic>
      <p:sp>
        <p:nvSpPr>
          <p:cNvPr id="5" name="Прямоугольник 4"/>
          <p:cNvSpPr/>
          <p:nvPr/>
        </p:nvSpPr>
        <p:spPr>
          <a:xfrm>
            <a:off x="422920" y="571480"/>
            <a:ext cx="3726160" cy="5632311"/>
          </a:xfrm>
          <a:prstGeom prst="rect">
            <a:avLst/>
          </a:prstGeom>
        </p:spPr>
        <p:txBody>
          <a:bodyPr wrap="square">
            <a:spAutoFit/>
          </a:bodyPr>
          <a:lstStyle/>
          <a:p>
            <a:r>
              <a:rPr lang="ru-RU" dirty="0" smtClean="0"/>
              <a:t>Во-первых, учитель или воспитатель должен положительно относиться к педагогической деятельности в целом и к ученикам - в частности, иначе в </a:t>
            </a:r>
            <a:r>
              <a:rPr lang="ru-RU" dirty="0"/>
              <a:t>его работе возникнут большие трудности. В свою очередь, позитивное отношение перерастает в интерес к профессии, вызывает ответственность за результаты труда и побуждает педагога совершенствовать свои личные качества. Основными из них являются: высокая нравственность, убеждённость, сознание гражданского долга, общественная активность, патриотизм, уважение к другим нациям, трудолюбие, скромность, любовь и доброта к детям, милосердие, гуманизм и др.</a:t>
            </a:r>
          </a:p>
        </p:txBody>
      </p:sp>
    </p:spTree>
    <p:extLst>
      <p:ext uri="{BB962C8B-B14F-4D97-AF65-F5344CB8AC3E}">
        <p14:creationId xmlns:p14="http://schemas.microsoft.com/office/powerpoint/2010/main" xmlns="" val="7066568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403</TotalTime>
  <Words>4832</Words>
  <Application>Microsoft Office PowerPoint</Application>
  <PresentationFormat>Экран (4:3)</PresentationFormat>
  <Paragraphs>289</Paragraphs>
  <Slides>55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55</vt:i4>
      </vt:variant>
    </vt:vector>
  </HeadingPairs>
  <TitlesOfParts>
    <vt:vector size="56" baseType="lpstr">
      <vt:lpstr>Поток</vt:lpstr>
      <vt:lpstr>Эффективность технологии обучения</vt:lpstr>
      <vt:lpstr>Метод проблемного обучения </vt:lpstr>
      <vt:lpstr>Слайд 3</vt:lpstr>
      <vt:lpstr>Метод проектного обучения</vt:lpstr>
      <vt:lpstr>Методы самостоятельного обучения</vt:lpstr>
      <vt:lpstr>Педагогическое мастерство</vt:lpstr>
      <vt:lpstr>Фундамент педагогического мастерства </vt:lpstr>
      <vt:lpstr>Основные компоненты педагогического мастерства</vt:lpstr>
      <vt:lpstr>Слайд 9</vt:lpstr>
      <vt:lpstr>Слайд 10</vt:lpstr>
      <vt:lpstr>Слайд 11</vt:lpstr>
      <vt:lpstr>Педагогическая техника — элемент педагогического мастерства, форма организации поведения преподавателя.</vt:lpstr>
      <vt:lpstr>Слайд 13</vt:lpstr>
      <vt:lpstr>Педагогический такт</vt:lpstr>
      <vt:lpstr>Культура речи педагога </vt:lpstr>
      <vt:lpstr>Критерии определения уровня профессионализма педагога</vt:lpstr>
      <vt:lpstr>Профессионализм педагога должен отвечать ряду критериев:</vt:lpstr>
      <vt:lpstr>Слайд 18</vt:lpstr>
      <vt:lpstr>Уровни профессионализма педагога представляют собой ступени, этапы его движения к высоким показателям педагогического труда:</vt:lpstr>
      <vt:lpstr>Оценка обучающей деятельности педагога по критериям профессионального аспекта и результативно-личностного аспекта</vt:lpstr>
      <vt:lpstr> Критерии оценки уровня обучающей деятельности учителя</vt:lpstr>
      <vt:lpstr>Педагогическая технология в учебном процессе.</vt:lpstr>
      <vt:lpstr>Учебно-познавательная деятельность учащихся.</vt:lpstr>
      <vt:lpstr>Стимулирование мотивации личности учащегося в процессе обучения.</vt:lpstr>
      <vt:lpstr>Результативно-личностный аспект деятельности педагога</vt:lpstr>
      <vt:lpstr>Комплексное решение задач обучения, воспитания и развития</vt:lpstr>
      <vt:lpstr>Обеспечение сотрудничества в процессе обучения</vt:lpstr>
      <vt:lpstr> Повышение уровня своего профессионализма</vt:lpstr>
      <vt:lpstr>Профессионально-педагогическая и социальная значимость личности педагога</vt:lpstr>
      <vt:lpstr>Уровни педагогического творчества </vt:lpstr>
      <vt:lpstr>2-й уровень</vt:lpstr>
      <vt:lpstr>3-й уровень</vt:lpstr>
      <vt:lpstr>4-й уровень</vt:lpstr>
      <vt:lpstr>Признаки творческой личности:</vt:lpstr>
      <vt:lpstr>5-й уровень</vt:lpstr>
      <vt:lpstr>Слайд 36</vt:lpstr>
      <vt:lpstr>ПЕРЕДОВОЙ ПЕДАГОГИЧЕСКИЙ ОПЫТ</vt:lpstr>
      <vt:lpstr>Определение понятия  "передовой педагогический опыт"</vt:lpstr>
      <vt:lpstr>Критерии (показатели) отбора передового педагогического опыта</vt:lpstr>
      <vt:lpstr>Классификация передового педагогического опыта</vt:lpstr>
      <vt:lpstr>Основные этапы работы по изучению и обобщению передового  педагогического опыта</vt:lpstr>
      <vt:lpstr>Основные этапы работы по изучению и обобщению ППО (по Р. Г. Амосову)</vt:lpstr>
      <vt:lpstr>Изучение и обобщение опыта</vt:lpstr>
      <vt:lpstr>Постановка цели изучения:</vt:lpstr>
      <vt:lpstr>Сбор информации об изучаемом опыте:</vt:lpstr>
      <vt:lpstr>Педагогический анализ собранной информации:</vt:lpstr>
      <vt:lpstr>Обобщение опыта:</vt:lpstr>
      <vt:lpstr>Материальное оснащение деятельности педагога и детей.</vt:lpstr>
      <vt:lpstr>Слайд 49</vt:lpstr>
      <vt:lpstr>Вершины реализации творческого потенциала</vt:lpstr>
      <vt:lpstr>Слайд 51</vt:lpstr>
      <vt:lpstr>Субъективные условия развития педагогического творчества</vt:lpstr>
      <vt:lpstr>Личностные особенности и творчество учителя.</vt:lpstr>
      <vt:lpstr>Компетентностный подход </vt:lpstr>
      <vt:lpstr>Характиристика компетентностного подхода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Эффективность технологии обучения</dc:title>
  <dc:creator>Вова</dc:creator>
  <cp:lastModifiedBy>1</cp:lastModifiedBy>
  <cp:revision>40</cp:revision>
  <dcterms:created xsi:type="dcterms:W3CDTF">2014-06-20T18:08:01Z</dcterms:created>
  <dcterms:modified xsi:type="dcterms:W3CDTF">2014-07-14T12:12:22Z</dcterms:modified>
</cp:coreProperties>
</file>