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26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8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092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071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82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891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875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846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48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54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54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90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99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2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9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27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47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E37376-040F-4BEF-B03C-F2C17541F890}" type="datetimeFigureOut">
              <a:rPr lang="ru-RU" smtClean="0"/>
              <a:t>30.03.2014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23DF5E-BDC8-491F-8D2C-06B74984C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49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44700" y="2557463"/>
            <a:ext cx="9144000" cy="1709737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 ОСНОВЫ БИОМЕХАНИЧЕСКОГО КОНТРОЛЯ И ИЗМЕРЕНИЙ В БИОМЕХАНИКЕ.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49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условной оси голеностопного сустава (а):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— нормальное положение стопы; 2 — отклонение стопы кнаружи; 3 — отклонение стопы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Нормальные и патофизиологические изменения стопы (черным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помечены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зоны контакта стопы с поверхностью) (б): 1 — нормальное; 2 —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плоскостопие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3 — косолапость</a:t>
            </a:r>
          </a:p>
        </p:txBody>
      </p:sp>
      <p:pic>
        <p:nvPicPr>
          <p:cNvPr id="11266" name="Picture 2" descr="image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00" y="2362198"/>
            <a:ext cx="5549900" cy="433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720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10.Измерение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стопы по Ф Р. Богданову: а -г- стопа в норме, б — полая стопа, в — плоская стопа</a:t>
            </a:r>
            <a:endParaRPr lang="ru-RU" dirty="0"/>
          </a:p>
        </p:txBody>
      </p:sp>
      <p:pic>
        <p:nvPicPr>
          <p:cNvPr id="12290" name="Picture 2" descr="image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1905000"/>
            <a:ext cx="3276599" cy="3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image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899" y="1905001"/>
            <a:ext cx="3771901" cy="312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image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6" y="1905000"/>
            <a:ext cx="2865437" cy="312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480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304800"/>
            <a:ext cx="10515600" cy="941388"/>
          </a:xfrm>
        </p:spPr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нормальной осанки (а). Определение искривления позвоночника (б). Виды сколиоза: 1 — правосторонний, 2 — левосторонний, 3 — 5-образный</a:t>
            </a:r>
            <a:endParaRPr lang="ru-RU" dirty="0"/>
          </a:p>
        </p:txBody>
      </p:sp>
      <p:pic>
        <p:nvPicPr>
          <p:cNvPr id="13314" name="Picture 2" descr="image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163" y="1246188"/>
            <a:ext cx="5799137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image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163" y="3813175"/>
            <a:ext cx="5799137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976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342900"/>
            <a:ext cx="10845800" cy="1460501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Проекция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ОЦТ на горизонтальную плоскость: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— поперечная ось тазобедренного сустава, 2 г- поперечная ось коленного сустава, 3 — поперечная ось голеностопного сустава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14338" name="Picture 2" descr="image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638300"/>
            <a:ext cx="7861299" cy="4749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497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393700"/>
            <a:ext cx="10706100" cy="18161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тяжести сечения туловища (линия вдоль середины тела) (по XI-.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rks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1959).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процентах указано положение центра тяжести среза по отношению к его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передне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-заднему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диаметру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pic>
        <p:nvPicPr>
          <p:cNvPr id="15362" name="Picture 2" descr="image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1" y="1752600"/>
            <a:ext cx="6235700" cy="487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752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14. Гониометрия позвоночного столба.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Лордозоплеческолиозометр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(а). Прибор Билли-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Кирхгофера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(б). Прибор П.И. Белоусова (в). Г – схема измерения глубины шейного (а) и поясничного (б) изгибания.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image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028" y="2107067"/>
            <a:ext cx="7906472" cy="4938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6694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15. Определение равновесия в статических позах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0" name="Picture 2" descr="image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1" y="1130300"/>
            <a:ext cx="7950200" cy="502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1594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500" y="101599"/>
            <a:ext cx="10515600" cy="8509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массы к поверхности тела ребенка в зависимости от возраста.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Слайд 16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39200" y="863600"/>
            <a:ext cx="1549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Таблица 1.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797275"/>
              </p:ext>
            </p:extLst>
          </p:nvPr>
        </p:nvGraphicFramePr>
        <p:xfrm>
          <a:off x="2324099" y="1263710"/>
          <a:ext cx="7962901" cy="5324266"/>
        </p:xfrm>
        <a:graphic>
          <a:graphicData uri="http://schemas.openxmlformats.org/drawingml/2006/table">
            <a:tbl>
              <a:tblPr/>
              <a:tblGrid>
                <a:gridCol w="2259407"/>
                <a:gridCol w="1416917"/>
                <a:gridCol w="1440389"/>
                <a:gridCol w="1423094"/>
                <a:gridCol w="1423094"/>
              </a:tblGrid>
              <a:tr h="627014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Возраст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Масса тела, кг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Поверх­ность тела, м</a:t>
                      </a:r>
                      <a:r>
                        <a:rPr lang="ru-RU" sz="2000" b="1" spc="-25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% к средним показателям взрослых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2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масса тела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поверхность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2000" b="1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тела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266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Новорожденные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3,5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2062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2—3 мес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0,28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2062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6 — » —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7.5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0,35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272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 год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10,0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0,43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039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3 года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15,0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5277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7 лет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23,0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0,9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266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9 - » 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27,0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42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272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10 — » 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.• 1,05 -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46-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60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2062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12 — » —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40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1.2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62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70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056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14 - * 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1.5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77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86 .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8818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Взрослые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65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1,73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988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100" y="203200"/>
            <a:ext cx="10515600" cy="68738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значения изометрической силы некоторых мышечных групп в зависимости от возраста (по Е.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Азтиззеп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1968). Слайд 17.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11978"/>
              </p:ext>
            </p:extLst>
          </p:nvPr>
        </p:nvGraphicFramePr>
        <p:xfrm>
          <a:off x="8847138" y="1131888"/>
          <a:ext cx="2087562" cy="304800"/>
        </p:xfrm>
        <a:graphic>
          <a:graphicData uri="http://schemas.openxmlformats.org/drawingml/2006/table">
            <a:tbl>
              <a:tblPr/>
              <a:tblGrid>
                <a:gridCol w="2087562"/>
              </a:tblGrid>
              <a:tr h="4571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Таблица </a:t>
                      </a:r>
                      <a:r>
                        <a:rPr lang="ru-RU" sz="2000" b="1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 flipH="1" flipV="1">
            <a:off x="3810000" y="3084403"/>
            <a:ext cx="2619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295586"/>
              </p:ext>
            </p:extLst>
          </p:nvPr>
        </p:nvGraphicFramePr>
        <p:xfrm>
          <a:off x="1409699" y="1444734"/>
          <a:ext cx="8534402" cy="4572000"/>
        </p:xfrm>
        <a:graphic>
          <a:graphicData uri="http://schemas.openxmlformats.org/drawingml/2006/table">
            <a:tbl>
              <a:tblPr/>
              <a:tblGrid>
                <a:gridCol w="1686909"/>
                <a:gridCol w="684350"/>
                <a:gridCol w="684350"/>
                <a:gridCol w="684350"/>
                <a:gridCol w="689675"/>
                <a:gridCol w="689675"/>
                <a:gridCol w="677693"/>
                <a:gridCol w="684350"/>
                <a:gridCol w="684350"/>
                <a:gridCol w="684350"/>
                <a:gridCol w="684350"/>
              </a:tblGrid>
              <a:tr h="259317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(кг)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Возраст, лет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2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20'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'45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7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муж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жен.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муж.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жен.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муж.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жен.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г^ж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жен.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муж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жен.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5688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Сила кисти (±16%)*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59,9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38,5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58,8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38,0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55,6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35,6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51,6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32,7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818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Сила разгиба­телей туловища (±16%)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81,6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56,6 -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87,4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90,7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59,2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57,7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85,7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49,1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11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Сила сгибате­лей туловища (±17%)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60,6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64,2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66,7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42,4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66,0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63,0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33,6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840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Сила разгиба­телей ног сидя (±18,5%)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295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' * . • ' ‘ 214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225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312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296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197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263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6342" y="3634566"/>
            <a:ext cx="693509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91933" y="6178320"/>
            <a:ext cx="316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* Коэффициент вариации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847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400" y="730450"/>
            <a:ext cx="11569700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Рассмотрим один полуцикл  ходьбы, т. к. во втором полуцикле фазы и граничные позы те же, только в их названиях правую ногу нужно заменить левой, а левую – правой: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-  отрыв стопы правой ноги от опоры;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подседание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левой (опорной) ноге,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ееё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сгибание в коленном суставе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– начало разгибания левой ноги;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выпрямление левой ноги, ее разгибание в коленном суставе;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– момент, когда правая нога в процессе переноса начала опережать левую ногу;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вынос правой ноги с опорой на всю стопу левой ноги;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4 -  отрыв пятки левой ноги от опоры;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вынос правой ноги с опорой на носок левой ноги;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– постановка правой ноги на опору;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двойная опора, переход опоры с левой ноги на правую;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Слайд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81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974725"/>
            <a:ext cx="105156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801652"/>
              </p:ext>
            </p:extLst>
          </p:nvPr>
        </p:nvGraphicFramePr>
        <p:xfrm>
          <a:off x="368300" y="343297"/>
          <a:ext cx="11303000" cy="914400"/>
        </p:xfrm>
        <a:graphic>
          <a:graphicData uri="http://schemas.openxmlformats.org/drawingml/2006/table">
            <a:tbl>
              <a:tblPr/>
              <a:tblGrid>
                <a:gridCol w="11303000"/>
              </a:tblGrid>
              <a:tr h="787003">
                <a:tc>
                  <a:txBody>
                    <a:bodyPr/>
                    <a:lstStyle/>
                    <a:p>
                      <a:pPr indent="-5461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Рис.1</a:t>
                      </a: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Отклонения от физиологической нормы изгибов позвоночника: а — плоская спина, </a:t>
                      </a: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— чрезмерный лордоз, в — круглая (сутулая) </a:t>
                      </a:r>
                      <a:r>
                        <a:rPr lang="ru-RU" sz="20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спмка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, г — нор­мальная осанка, </a:t>
                      </a:r>
                      <a:r>
                        <a:rPr lang="ru-RU" sz="2000" b="1" i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— функциональный сколиоз: е —. патологический сколиоз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409701"/>
            <a:ext cx="7505699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1390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3700" y="254000"/>
            <a:ext cx="11595100" cy="635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случае, если речь идет о фазовом составе двигательного действия, имеют в виду движения всего тела. При рассмотрении фазового состава ходьбы или бега имеется в виду движения ног, что необходимо для выяснения механизмов этих локомоций, т.е. как и от чего человека двигается.</a:t>
            </a:r>
          </a:p>
          <a:p>
            <a:pPr lvl="0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 беге имеется четыре фазы (римские цифры) и четыре, отделенных друг от друга граничными позами:</a:t>
            </a:r>
          </a:p>
          <a:p>
            <a:pPr lvl="0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- отрыв левой стопы от опоры;</a:t>
            </a:r>
          </a:p>
          <a:p>
            <a:pPr lvl="0">
              <a:lnSpc>
                <a:spcPct val="115000"/>
              </a:lnSpc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разведение стоп;</a:t>
            </a:r>
          </a:p>
          <a:p>
            <a:pPr lvl="0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– начало выноса левой ноги вперед;</a:t>
            </a:r>
          </a:p>
          <a:p>
            <a:pPr lvl="0">
              <a:lnSpc>
                <a:spcPct val="115000"/>
              </a:lnSpc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 сведение стоп с выносом левой ноги вперед;</a:t>
            </a:r>
          </a:p>
          <a:p>
            <a:pPr lvl="0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– постановка правой стопы на опору;</a:t>
            </a:r>
          </a:p>
          <a:p>
            <a:pPr lvl="0">
              <a:lnSpc>
                <a:spcPct val="115000"/>
              </a:lnSpc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амортизация, или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подседание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 сгибанием правой (опорной ноги);</a:t>
            </a:r>
          </a:p>
          <a:p>
            <a:pPr lvl="0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4. – начало разгибания правой ноги;</a:t>
            </a:r>
          </a:p>
          <a:p>
            <a:pPr lvl="0"/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отталкивание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выпрямлением правой ноги до отрыва от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опоры.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слайд 18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864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1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811848"/>
            <a:ext cx="8001000" cy="572865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674187" y="365572"/>
            <a:ext cx="199605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Рис.16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слайд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209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2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316" y="1968500"/>
            <a:ext cx="6816884" cy="450056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00100" y="460993"/>
            <a:ext cx="10680700" cy="1259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Расположение всех звеньев тела зависит от условия стартового действия.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Стартовые движения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первые движения из стартового положения, которые обеспечивают прирост скорости и переход к последующему стартовому разгону.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23387" y="1720953"/>
            <a:ext cx="199605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17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.слайд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006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02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7" y="1028700"/>
            <a:ext cx="6945313" cy="531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230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300" y="215899"/>
            <a:ext cx="11468100" cy="142240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18. Горизонтальные ускорения основных суставов при метании мяча 150 г (результат 95 м 20 см) (Е. Н. Матвеев).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кадрах 3 и 4, видно, как быстро изменилось ускорение плечевого сустава с положительного на отрицательное. Слайд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</a:t>
            </a:r>
            <a:endParaRPr lang="ru-RU" dirty="0"/>
          </a:p>
        </p:txBody>
      </p:sp>
      <p:pic>
        <p:nvPicPr>
          <p:cNvPr id="3" name="Рисунок 2" descr="image03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1866900"/>
            <a:ext cx="8191500" cy="467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1829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177801"/>
            <a:ext cx="11074400" cy="10667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19.Показатели, используемые при оценке целевой точности.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 также процент попаданий при отклонении снаряда на разные расстояния от центра попадания (кривая нормального распределения). 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</a:t>
            </a:r>
            <a:endParaRPr lang="ru-RU" sz="2000" b="1" dirty="0"/>
          </a:p>
        </p:txBody>
      </p:sp>
      <p:pic>
        <p:nvPicPr>
          <p:cNvPr id="3" name="Рисунок 2" descr="image03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60500"/>
            <a:ext cx="9220200" cy="4665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80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5087" y="2799462"/>
            <a:ext cx="7767126" cy="7434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БЛАГОДАРЮ ЗА ВНИМАНИЕ!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854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463" y="1206500"/>
            <a:ext cx="7158037" cy="5473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62100" y="431800"/>
            <a:ext cx="831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Рис.2  Измерение длины верхней конечности (а), измерение длины плеча (б), измерение длины предплечья (в).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15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15939"/>
              </p:ext>
            </p:extLst>
          </p:nvPr>
        </p:nvGraphicFramePr>
        <p:xfrm>
          <a:off x="279400" y="165100"/>
          <a:ext cx="11201400" cy="609600"/>
        </p:xfrm>
        <a:graphic>
          <a:graphicData uri="http://schemas.openxmlformats.org/drawingml/2006/table">
            <a:tbl>
              <a:tblPr/>
              <a:tblGrid>
                <a:gridCol w="11201400"/>
              </a:tblGrid>
              <a:tr h="5461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Рис. </a:t>
                      </a:r>
                      <a:r>
                        <a:rPr lang="ru-RU" sz="2000" b="1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3. Правильное </a:t>
                      </a:r>
                      <a:r>
                        <a:rPr lang="ru-RU" sz="2000" b="1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положение человека при измерении длины конечностей (а). Сопоставление длины конечностей: б — голеней, а предплечья, г — плеч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 flipV="1">
            <a:off x="1029620" y="1723756"/>
            <a:ext cx="120005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600" y="927101"/>
            <a:ext cx="8509000" cy="554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90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118178"/>
              </p:ext>
            </p:extLst>
          </p:nvPr>
        </p:nvGraphicFramePr>
        <p:xfrm>
          <a:off x="571500" y="123825"/>
          <a:ext cx="11264900" cy="1844675"/>
        </p:xfrm>
        <a:graphic>
          <a:graphicData uri="http://schemas.openxmlformats.org/drawingml/2006/table">
            <a:tbl>
              <a:tblPr/>
              <a:tblGrid>
                <a:gridCol w="11264900"/>
              </a:tblGrid>
              <a:tr h="1844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Рис. </a:t>
                      </a:r>
                      <a:r>
                        <a:rPr lang="ru-RU" sz="2000" b="1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20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Определение объема движений в суставах: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1 — измерение объема движений в плечевом суставе (а — измерение угла отве­дения, </a:t>
                      </a:r>
                      <a:r>
                        <a:rPr lang="ru-RU" sz="2000" b="0" i="1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ru-RU" sz="2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— измерение угла сгибания); 2 — измерение подвижности в локтевом суставе, 3 — измерение угла приведения кисти, 4 — измерение подвижности в та­зобедренном суставе, 5 — измерение подвижности в тазобедренном суставе при </a:t>
                      </a:r>
                      <a:r>
                        <a:rPr lang="ru-RU" sz="20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сгибательной</a:t>
                      </a:r>
                      <a:r>
                        <a:rPr lang="ru-RU" sz="2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контрактуре, 6 — измерение величины </a:t>
                      </a:r>
                      <a:r>
                        <a:rPr lang="ru-RU" sz="20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отведения </a:t>
                      </a:r>
                      <a:r>
                        <a:rPr lang="ru-RU" sz="2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бедра, 7 — изме­рение угла сгибания в коленном суставе, 8 — измерение подвижности стопы</a:t>
                      </a:r>
                      <a:endParaRPr lang="ru-RU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65200" y="1025525"/>
            <a:ext cx="105156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6" name="Picture 2" descr="imag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1" y="2070100"/>
            <a:ext cx="7378699" cy="454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55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627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Ротатометр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Определение объема ротационных движений.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image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1549400"/>
            <a:ext cx="7988299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884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27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Рис.6. Супинация (а) и пронация (б) предплечья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image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130300"/>
            <a:ext cx="7594600" cy="518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850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Измерение окружности груди (в), голени (г), бедра (д).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image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1" y="952501"/>
            <a:ext cx="8280399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81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8. Определение отведения переднего отдела стопы: а – стопа в норме; б-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плосковальгусная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стопа. Определение пронации заднего отдела стопы (в)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image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676400"/>
            <a:ext cx="3538540" cy="477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image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01" y="1676401"/>
            <a:ext cx="3221038" cy="4775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image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676400"/>
            <a:ext cx="3395663" cy="4775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5737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116</TotalTime>
  <Words>725</Words>
  <Application>Microsoft Office PowerPoint</Application>
  <PresentationFormat>Произвольный</PresentationFormat>
  <Paragraphs>182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Параллакс</vt:lpstr>
      <vt:lpstr>МОДУЛЬ 2. ОСНОВЫ БИОМЕХАНИЧЕСКОГО КОНТРОЛЯ И ИЗМЕРЕНИЙ В БИОМЕХАНИКЕ. </vt:lpstr>
      <vt:lpstr> </vt:lpstr>
      <vt:lpstr>Презентация PowerPoint</vt:lpstr>
      <vt:lpstr>Презентация PowerPoint</vt:lpstr>
      <vt:lpstr> </vt:lpstr>
      <vt:lpstr>Рис. 5. Ротатометр. Определение объема ротационных движений.</vt:lpstr>
      <vt:lpstr>Рис.6. Супинация (а) и пронация (б) предплечья</vt:lpstr>
      <vt:lpstr>Рис. 7. Измерение окружности груди (в), голени (г), бедра (д).</vt:lpstr>
      <vt:lpstr>Рис. 8. Определение отведения переднего отдела стопы: а – стопа в норме; б- плосковальгусная стопа. Определение пронации заднего отдела стопы (в)</vt:lpstr>
      <vt:lpstr>Рис. 9. Расположение условной оси голеностопного сустава (а): 1 — нормальное положение стопы; 2 — отклонение стопы кнаружи; 3 — отклонение стопы внутри. Нормальные и патофизиологические изменения стопы (черным помечены зоны контакта стопы с поверхностью) (б): 1 — нормальное; 2 — плоскостопие; 3 — косолапость</vt:lpstr>
      <vt:lpstr>Рис. 10.Измерение стопы по Ф Р. Богданову: а -г- стопа в норме, б — полая стопа, в — плоская стопа</vt:lpstr>
      <vt:lpstr>Рис. 11. Признаки нормальной осанки (а). Определение искривления позвоночника (б). Виды сколиоза: 1 — правосторонний, 2 — левосторонний, 3 — 5-образный</vt:lpstr>
      <vt:lpstr>Рис. 12. Проекция ОЦТ на горизонтальную плоскость: 1 — поперечная ось тазобедренного сустава, 2 г- поперечная ось коленного сустава, 3 — поперечная ось голеностопного сустава </vt:lpstr>
      <vt:lpstr>Рис. 13. Расположение центра тяжести сечения туловища (линия вдоль середины тела) (по XI-. Раrks, 1959). В процентах указано положение центра тяжести среза по отношению к его передне-заднему диаметру. </vt:lpstr>
      <vt:lpstr>Рис. 14. Гониометрия позвоночного столба. Лордозоплеческолиозометр (а). Прибор Билли-Кирхгофера (б). Прибор П.И. Белоусова (в). Г – схема измерения глубины шейного (а) и поясничного (б) изгибания.</vt:lpstr>
      <vt:lpstr>Рис. 15. Определение равновесия в статических позах</vt:lpstr>
      <vt:lpstr>Соотношение массы к поверхности тела ребенка в зависимости от возраста.  Слайд 16  </vt:lpstr>
      <vt:lpstr>Средние значения изометрической силы некоторых мышечных групп в зависимости от возраста (по Е. Азтиззеп, 1968). Слайд 17.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Рис. 18. Горизонтальные ускорения основных суставов при метании мяча 150 г (результат 95 м 20 см) (Е. Н. Матвеев). На кадрах 3 и 4, видно, как быстро изменилось ускорение плечевого сустава с положительного на отрицательное. Слайд 22.</vt:lpstr>
      <vt:lpstr>Рис. 19.Показатели, используемые при оценке целевой точности. Показан также процент попаданий при отклонении снаряда на разные расстояния от центра попадания (кривая нормального распределения). Слайд 23.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2. ОСНОВЫ БИОМЕХАНИЧЕСКОГО КОНТРОЛЯ И ИЗМЕРЕНИЙ В БИОМЕХАНИКЕ.</dc:title>
  <dc:creator>hp-pc</dc:creator>
  <cp:lastModifiedBy>andrey</cp:lastModifiedBy>
  <cp:revision>14</cp:revision>
  <dcterms:created xsi:type="dcterms:W3CDTF">2014-03-24T20:00:46Z</dcterms:created>
  <dcterms:modified xsi:type="dcterms:W3CDTF">2014-03-30T11:19:17Z</dcterms:modified>
</cp:coreProperties>
</file>