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2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Добро пожаловать!" id="{E75E278A-FF0E-49A4-B170-79828D63BBAD}">
          <p14:sldIdLst>
            <p14:sldId id="256"/>
          </p14:sldIdLst>
        </p14:section>
        <p14:section name="Design, Impress, Work Together" id="{B9B51309-D148-4332-87C2-07BE32FBCA3B}">
          <p14:sldIdLst>
            <p14:sldId id="262"/>
            <p14:sldId id="257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Дополнительные сведения" id="{2CC34DB2-6590-42C0-AD4B-A04C6060184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280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8B867-C0E9-4677-A1E6-26A91062B287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5933-9244-4FF4-949C-8BEE462098C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60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В </a:t>
            </a:r>
            <a:r>
              <a:rPr lang="en-US" sz="1200" b="0" i="0" baseline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режиме показа слайдов щелкните стрелку, чтобы войти в центр начала работы с PowerPoint.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3026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34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7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0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1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291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6945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057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509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93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9391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881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5572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2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6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75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ru-RU" smtClean="0"/>
              <a:t>24.03.2014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60EDB8-5305-433F-BE41-D7A86D811DB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29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15.officeredir.microsoft.com/r/rlid2013GettingStartedCntrPPT?clid=10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900" y="711200"/>
            <a:ext cx="10756902" cy="2289606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</a:t>
            </a:r>
            <a:b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Двигательный аппарат человека</a:t>
            </a:r>
            <a:r>
              <a:rPr lang="ru-RU" b="1" dirty="0"/>
              <a:t/>
            </a:r>
            <a:br>
              <a:rPr lang="ru-RU" b="1" dirty="0"/>
            </a:br>
            <a:endParaRPr lang="ru-RU" sz="5400" b="1" i="0" dirty="0">
              <a:solidFill>
                <a:schemeClr val="bg1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4000"/>
            <a:ext cx="9802812" cy="7747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Рис. 8. Система, состоящая из трех звеньев.  </a:t>
            </a:r>
          </a:p>
        </p:txBody>
      </p:sp>
      <p:pic>
        <p:nvPicPr>
          <p:cNvPr id="4" name="Рисунок 3" descr="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716087"/>
            <a:ext cx="7734299" cy="4329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2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25" y="205010"/>
            <a:ext cx="8911687" cy="67129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9. Двухосное соединение. </a:t>
            </a:r>
          </a:p>
        </p:txBody>
      </p:sp>
      <p:pic>
        <p:nvPicPr>
          <p:cNvPr id="4" name="Рисунок 3" descr="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82824"/>
            <a:ext cx="7975599" cy="3965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4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25" y="230410"/>
            <a:ext cx="8911687" cy="88719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10. Трехосное соединение.</a:t>
            </a:r>
          </a:p>
        </p:txBody>
      </p:sp>
      <p:pic>
        <p:nvPicPr>
          <p:cNvPr id="4" name="Рисунок 3" descr="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70734"/>
            <a:ext cx="9182100" cy="342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4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625" y="217710"/>
            <a:ext cx="8911687" cy="78559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Рис.11. Пример рычага второго рода.</a:t>
            </a:r>
          </a:p>
        </p:txBody>
      </p:sp>
      <p:pic>
        <p:nvPicPr>
          <p:cNvPr id="4" name="Рисунок 3" descr="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096134"/>
            <a:ext cx="8469312" cy="392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1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425" y="103410"/>
            <a:ext cx="10310275" cy="106499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положении ЦМ звеньев тела человека.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(Таблица Фишера – Бернштейна) Таблица 1.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45266"/>
              </p:ext>
            </p:extLst>
          </p:nvPr>
        </p:nvGraphicFramePr>
        <p:xfrm>
          <a:off x="1498600" y="1438225"/>
          <a:ext cx="9880600" cy="5454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7805"/>
                <a:gridCol w="1553095"/>
                <a:gridCol w="1132980"/>
                <a:gridCol w="6626720"/>
              </a:tblGrid>
              <a:tr h="667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звена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 в %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ЦМ  звеньев тела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этого звена лежит на середине линии, соединяющей две точки, лежащие над верхним краем наружных слуховых отверстий.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Туловище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этого звена лежит на линии, соединяющей середины плечевых и тазобедренных осей на расстоянии 0,44, считая от плечевой оси.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Плечо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 лежит на оси этого звена, на расстоянии 0,47, считая от середины плечевого сустава.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Предплечье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лежит на оси этого звена на расстоянии 0,42, считая от середины локтевого сустава.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этого звена лежит на линии, проходящей через середину лучезапястного сустава и 3-го пальца на расстоянии 0,47, считая от середины лучезапястного сустава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Бедро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лежит на оси этого звена на расстоянии 0,44, считая от середины тазобедренного сустава.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Голень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лежит на оси этого звена на расстоянии 0,42, считая от середины коленного сустава.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ЦМ лежит на линии, проходящей через середину пяточного бугра и 2-го пальца на расстоянии 0,44, считая от края пятки.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03" marR="4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9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0"/>
            <a:ext cx="11798299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уравнения множественной регрессии для вычисления массы сегментов тела у мужчин по массе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длине тела 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положении стоя.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	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81907"/>
              </p:ext>
            </p:extLst>
          </p:nvPr>
        </p:nvGraphicFramePr>
        <p:xfrm>
          <a:off x="1257299" y="1739897"/>
          <a:ext cx="10477500" cy="5113020"/>
        </p:xfrm>
        <a:graphic>
          <a:graphicData uri="http://schemas.openxmlformats.org/drawingml/2006/table">
            <a:tbl>
              <a:tblPr/>
              <a:tblGrid>
                <a:gridCol w="2619375"/>
                <a:gridCol w="2619375"/>
                <a:gridCol w="2619375"/>
                <a:gridCol w="2619375"/>
              </a:tblGrid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сегменты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коэффициенты 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   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В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В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В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Стопа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-0.829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0.0077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0.0073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Голень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-1.592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0.03616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0.0121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Бедро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-2.649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0.1463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0.0137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Нижняя часть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туловища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-7.498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0.0976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0.04896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часть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туловища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7.181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0.2234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-0.0663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Верхняя часть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туловища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8.2144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0.1862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-0.0584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Кисть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-0.1165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0.0036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0.00175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Предплечье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0.3185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0.01445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-0.00114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Плечо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0.250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0.03012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-0.0027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Голова    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1.296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0.0171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0.0143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8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0"/>
            <a:ext cx="11633200" cy="12827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уравнения множественной регрессии для вычисления массы сегментов тела  для женщин по массе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и длине тела в положении стоя (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99902"/>
              </p:ext>
            </p:extLst>
          </p:nvPr>
        </p:nvGraphicFramePr>
        <p:xfrm>
          <a:off x="1854199" y="1727195"/>
          <a:ext cx="9182100" cy="5113020"/>
        </p:xfrm>
        <a:graphic>
          <a:graphicData uri="http://schemas.openxmlformats.org/drawingml/2006/table">
            <a:tbl>
              <a:tblPr/>
              <a:tblGrid>
                <a:gridCol w="2295525"/>
                <a:gridCol w="2295525"/>
                <a:gridCol w="2295525"/>
                <a:gridCol w="2295525"/>
              </a:tblGrid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сегменты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коэффициенты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В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В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В</a:t>
                      </a:r>
                      <a:r>
                        <a:rPr lang="ru-RU" sz="18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Стопа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-1.207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-0.0175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0.0057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Голень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-0.436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-0.011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0.0238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Бедро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5.186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0.183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-0.042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Нижняя часть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туловища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-4.91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0.124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0.0272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часть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туловища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-2.741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0.031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0.056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Верхняя часть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туловища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-16.6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0.14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0.0995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Кисть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-0.116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0.0017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0.002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Предплечье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0.295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0.009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0.003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Плечо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0.206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0.0053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0.0066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Голова    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2.388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-0.001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0.015</a:t>
                      </a:r>
                    </a:p>
                  </a:txBody>
                  <a:tcPr marL="65621" marR="656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3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8267" y="1984375"/>
            <a:ext cx="5798608" cy="3063875"/>
          </a:xfrm>
        </p:spPr>
        <p:txBody>
          <a:bodyPr>
            <a:noAutofit/>
          </a:bodyPr>
          <a:lstStyle/>
          <a:p>
            <a:pPr marL="0" indent="0" algn="ctr" defTabSz="914400">
              <a:lnSpc>
                <a:spcPct val="150000"/>
              </a:lnSpc>
              <a:spcBef>
                <a:spcPts val="864"/>
              </a:spcBef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лилиния 7">
            <a:hlinkClick r:id="rId3" tooltip="Дополнительные сведения"/>
          </p:cNvPr>
          <p:cNvSpPr/>
          <p:nvPr/>
        </p:nvSpPr>
        <p:spPr>
          <a:xfrm>
            <a:off x="11557038" y="6134153"/>
            <a:ext cx="431763" cy="431763"/>
          </a:xfrm>
          <a:custGeom>
            <a:avLst/>
            <a:gdLst>
              <a:gd name="connsiteX0" fmla="*/ 283692 w 643468"/>
              <a:gd name="connsiteY0" fmla="*/ 156886 h 643468"/>
              <a:gd name="connsiteX1" fmla="*/ 315574 w 643468"/>
              <a:gd name="connsiteY1" fmla="*/ 156886 h 643468"/>
              <a:gd name="connsiteX2" fmla="*/ 486582 w 643468"/>
              <a:gd name="connsiteY2" fmla="*/ 321734 h 643468"/>
              <a:gd name="connsiteX3" fmla="*/ 315574 w 643468"/>
              <a:gd name="connsiteY3" fmla="*/ 486582 h 643468"/>
              <a:gd name="connsiteX4" fmla="*/ 283692 w 643468"/>
              <a:gd name="connsiteY4" fmla="*/ 486582 h 643468"/>
              <a:gd name="connsiteX5" fmla="*/ 441545 w 643468"/>
              <a:gd name="connsiteY5" fmla="*/ 334415 h 643468"/>
              <a:gd name="connsiteX6" fmla="*/ 156887 w 643468"/>
              <a:gd name="connsiteY6" fmla="*/ 334415 h 643468"/>
              <a:gd name="connsiteX7" fmla="*/ 156887 w 643468"/>
              <a:gd name="connsiteY7" fmla="*/ 309054 h 643468"/>
              <a:gd name="connsiteX8" fmla="*/ 441545 w 643468"/>
              <a:gd name="connsiteY8" fmla="*/ 309054 h 643468"/>
              <a:gd name="connsiteX9" fmla="*/ 321733 w 643468"/>
              <a:gd name="connsiteY9" fmla="*/ 16937 h 643468"/>
              <a:gd name="connsiteX10" fmla="*/ 16936 w 643468"/>
              <a:gd name="connsiteY10" fmla="*/ 321734 h 643468"/>
              <a:gd name="connsiteX11" fmla="*/ 321733 w 643468"/>
              <a:gd name="connsiteY11" fmla="*/ 626531 h 643468"/>
              <a:gd name="connsiteX12" fmla="*/ 626530 w 643468"/>
              <a:gd name="connsiteY12" fmla="*/ 321734 h 643468"/>
              <a:gd name="connsiteX13" fmla="*/ 321733 w 643468"/>
              <a:gd name="connsiteY13" fmla="*/ 16937 h 643468"/>
              <a:gd name="connsiteX14" fmla="*/ 321734 w 643468"/>
              <a:gd name="connsiteY14" fmla="*/ 0 h 643468"/>
              <a:gd name="connsiteX15" fmla="*/ 643468 w 643468"/>
              <a:gd name="connsiteY15" fmla="*/ 321734 h 643468"/>
              <a:gd name="connsiteX16" fmla="*/ 321734 w 643468"/>
              <a:gd name="connsiteY16" fmla="*/ 643468 h 643468"/>
              <a:gd name="connsiteX17" fmla="*/ 0 w 643468"/>
              <a:gd name="connsiteY17" fmla="*/ 321734 h 643468"/>
              <a:gd name="connsiteX18" fmla="*/ 321734 w 643468"/>
              <a:gd name="connsiteY18" fmla="*/ 0 h 64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8" h="643468">
                <a:moveTo>
                  <a:pt x="283692" y="156886"/>
                </a:moveTo>
                <a:lnTo>
                  <a:pt x="315574" y="156886"/>
                </a:lnTo>
                <a:lnTo>
                  <a:pt x="486582" y="321734"/>
                </a:lnTo>
                <a:lnTo>
                  <a:pt x="315574" y="486582"/>
                </a:lnTo>
                <a:lnTo>
                  <a:pt x="283692" y="486582"/>
                </a:lnTo>
                <a:lnTo>
                  <a:pt x="441545" y="334415"/>
                </a:lnTo>
                <a:lnTo>
                  <a:pt x="156887" y="334415"/>
                </a:lnTo>
                <a:lnTo>
                  <a:pt x="156887" y="309054"/>
                </a:lnTo>
                <a:lnTo>
                  <a:pt x="441545" y="309054"/>
                </a:lnTo>
                <a:close/>
                <a:moveTo>
                  <a:pt x="321733" y="16937"/>
                </a:moveTo>
                <a:cubicBezTo>
                  <a:pt x="153398" y="16937"/>
                  <a:pt x="16936" y="153399"/>
                  <a:pt x="16936" y="321734"/>
                </a:cubicBezTo>
                <a:cubicBezTo>
                  <a:pt x="16936" y="490069"/>
                  <a:pt x="153398" y="626531"/>
                  <a:pt x="321733" y="626531"/>
                </a:cubicBezTo>
                <a:cubicBezTo>
                  <a:pt x="490068" y="626531"/>
                  <a:pt x="626530" y="490069"/>
                  <a:pt x="626530" y="321734"/>
                </a:cubicBezTo>
                <a:cubicBezTo>
                  <a:pt x="626530" y="153399"/>
                  <a:pt x="490068" y="16937"/>
                  <a:pt x="321733" y="16937"/>
                </a:cubicBezTo>
                <a:close/>
                <a:moveTo>
                  <a:pt x="321734" y="0"/>
                </a:moveTo>
                <a:cubicBezTo>
                  <a:pt x="499423" y="0"/>
                  <a:pt x="643468" y="144045"/>
                  <a:pt x="643468" y="321734"/>
                </a:cubicBezTo>
                <a:cubicBezTo>
                  <a:pt x="643468" y="499423"/>
                  <a:pt x="499423" y="643468"/>
                  <a:pt x="321734" y="643468"/>
                </a:cubicBezTo>
                <a:cubicBezTo>
                  <a:pt x="144045" y="643468"/>
                  <a:pt x="0" y="499423"/>
                  <a:pt x="0" y="321734"/>
                </a:cubicBezTo>
                <a:cubicBezTo>
                  <a:pt x="0" y="144045"/>
                  <a:pt x="144045" y="0"/>
                  <a:pt x="321734" y="0"/>
                </a:cubicBezTo>
                <a:close/>
              </a:path>
            </a:pathLst>
          </a:cu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2">
            <a:hlinkClick r:id="rId3" tooltip="Дополнительные сведения"/>
          </p:cNvPr>
          <p:cNvSpPr txBox="1">
            <a:spLocks/>
          </p:cNvSpPr>
          <p:nvPr/>
        </p:nvSpPr>
        <p:spPr>
          <a:xfrm>
            <a:off x="2897188" y="5844663"/>
            <a:ext cx="8659850" cy="931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buNone/>
            </a:pPr>
            <a:endParaRPr lang="ru-RU" sz="1800" b="0" i="0" dirty="0">
              <a:solidFill>
                <a:srgbClr val="DD462F"/>
              </a:solidFill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034" y="114300"/>
            <a:ext cx="10749367" cy="99296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Морфологические свойства нейрона.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Ulfhake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Ktllerth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,1984) </a:t>
            </a:r>
            <a:r>
              <a:rPr lang="ru-RU" dirty="0"/>
              <a:t/>
            </a:r>
            <a:br>
              <a:rPr lang="ru-RU" dirty="0"/>
            </a:br>
            <a:endParaRPr lang="ru-RU" sz="3600" b="0" i="0" dirty="0">
              <a:solidFill>
                <a:schemeClr val="bg1"/>
              </a:solidFill>
              <a:latin typeface="Segoe UI Light"/>
              <a:ea typeface="+mj-ea"/>
              <a:cs typeface="+mj-cs"/>
            </a:endParaRPr>
          </a:p>
        </p:txBody>
      </p:sp>
      <p:pic>
        <p:nvPicPr>
          <p:cNvPr id="8" name="Рисунок 7" descr="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854200"/>
            <a:ext cx="11404600" cy="426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25" y="100778"/>
            <a:ext cx="8911687" cy="96613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2. Три функциональных класса нейронов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6194425" cy="4433752"/>
          </a:xfrm>
        </p:spPr>
        <p:txBody>
          <a:bodyPr>
            <a:normAutofit/>
          </a:bodyPr>
          <a:lstStyle/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None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052985"/>
            <a:ext cx="495300" cy="447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5" y="3720024"/>
            <a:ext cx="499915" cy="445047"/>
          </a:xfrm>
          <a:prstGeom prst="rect">
            <a:avLst/>
          </a:prstGeom>
        </p:spPr>
      </p:pic>
      <p:pic>
        <p:nvPicPr>
          <p:cNvPr id="8" name="Рисунок 7" descr="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86" y="1825625"/>
            <a:ext cx="8475514" cy="444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8900"/>
            <a:ext cx="11468100" cy="1092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400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 Разделение мышечного нерва до уровня отдельных аксонов, иннервируемых отдельные мышечные волокна. Первичные, нервные ответвления могут прервать активацию различных частей мышцы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,1989). </a:t>
            </a:r>
            <a:endParaRPr lang="ru-RU" sz="24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01800"/>
            <a:ext cx="7048500" cy="452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25" y="90710"/>
            <a:ext cx="8911687" cy="105229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4. Пять компонентов единой системы сустава</a:t>
            </a:r>
          </a:p>
        </p:txBody>
      </p:sp>
      <p:pic>
        <p:nvPicPr>
          <p:cNvPr id="4" name="Рисунок 3" descr="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718310"/>
            <a:ext cx="8851900" cy="4919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3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114300"/>
            <a:ext cx="10210799" cy="10287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Рис.5. Сила реакции в коленном и голеностопном суставах во время опорной фазы бега (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Harrison et al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.,1986).</a:t>
            </a:r>
          </a:p>
        </p:txBody>
      </p:sp>
      <p:pic>
        <p:nvPicPr>
          <p:cNvPr id="4" name="Рисунок 3" descr="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752600"/>
            <a:ext cx="8826499" cy="4316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3625" y="357410"/>
            <a:ext cx="8911687" cy="59509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Удельная сила различных мышц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47345"/>
              </p:ext>
            </p:extLst>
          </p:nvPr>
        </p:nvGraphicFramePr>
        <p:xfrm>
          <a:off x="2620962" y="2006600"/>
          <a:ext cx="7373937" cy="34036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13138"/>
                <a:gridCol w="3860799"/>
              </a:tblGrid>
              <a:tr h="1638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Наименование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Сила мышцы кг/см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физиологического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поперечника.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Икроножная с камбаловидной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6.24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Разгибатели шеи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9.0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Жевательная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10.0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Двуглавая мышца плеча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11.4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Трехглавая мышца плеча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16.8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485312" y="1417454"/>
            <a:ext cx="140455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25" y="152400"/>
            <a:ext cx="8911687" cy="8763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между быстротой сокращения и напряжением мышцы. </a:t>
            </a:r>
          </a:p>
        </p:txBody>
      </p:sp>
      <p:pic>
        <p:nvPicPr>
          <p:cNvPr id="4" name="Рисунок 3" descr="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4"/>
          <a:stretch>
            <a:fillRect/>
          </a:stretch>
        </p:blipFill>
        <p:spPr bwMode="auto">
          <a:xfrm>
            <a:off x="1930400" y="1727200"/>
            <a:ext cx="8229600" cy="430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2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" y="190500"/>
            <a:ext cx="9447213" cy="91440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Рис. 7. Система из двух звеньев, соединенных осью ОО.</a:t>
            </a:r>
          </a:p>
        </p:txBody>
      </p:sp>
      <p:pic>
        <p:nvPicPr>
          <p:cNvPr id="4" name="Рисунок 3" descr="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651000"/>
            <a:ext cx="8051799" cy="420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8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639</Words>
  <Application>Microsoft Office PowerPoint</Application>
  <PresentationFormat>Широкоэкранный</PresentationFormat>
  <Paragraphs>173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Segoe UI</vt:lpstr>
      <vt:lpstr>Segoe UI Light</vt:lpstr>
      <vt:lpstr>Times New Roman</vt:lpstr>
      <vt:lpstr>Wingdings 3</vt:lpstr>
      <vt:lpstr>Легкий дым</vt:lpstr>
      <vt:lpstr>Модуль 1. Двигательный аппарат человека </vt:lpstr>
      <vt:lpstr>Рис.1 Морфологические свойства нейрона.               (Ulfhake, Ktllerth,1984)  </vt:lpstr>
      <vt:lpstr>Рис. 2. Три функциональных класса нейронов </vt:lpstr>
      <vt:lpstr> Рис. 3. Разделение мышечного нерва до уровня отдельных аксонов, иннервируемых отдельные мышечные волокна. Первичные, нервные ответвления могут прервать активацию различных частей мышцы (Peters,1989). </vt:lpstr>
      <vt:lpstr> Рис. 4. Пять компонентов единой системы сустава</vt:lpstr>
      <vt:lpstr> Рис.5. Сила реакции в коленном и голеностопном суставах во время опорной фазы бега (Harrison et al.,1986).</vt:lpstr>
      <vt:lpstr>Удельная сила различных мышц </vt:lpstr>
      <vt:lpstr> Рис. 6  Зависимость между быстротой сокращения и напряжением мышцы. </vt:lpstr>
      <vt:lpstr> Рис. 7. Система из двух звеньев, соединенных осью ОО.</vt:lpstr>
      <vt:lpstr> Рис. 8. Система, состоящая из трех звеньев.  </vt:lpstr>
      <vt:lpstr>Рис. 9. Двухосное соединение. </vt:lpstr>
      <vt:lpstr> Рис. 10. Трехосное соединение.</vt:lpstr>
      <vt:lpstr> Рис.11. Пример рычага второго рода.</vt:lpstr>
      <vt:lpstr> Данные о положении ЦМ звеньев тела человека.  (Таблица Фишера – Бернштейна) Таблица 1.</vt:lpstr>
      <vt:lpstr>Коэффициенты уравнения множественной регрессии для вычисления массы сегментов тела у мужчин по массе (m) и длине тела  (H) в положении стоя.                                                                                                  Таблица 2. </vt:lpstr>
      <vt:lpstr>Коэффициенты уравнения множественной регрессии для вычисления массы сегментов тела  для женщин по массе (m)  и длине тела в положении стоя (H).                                                                                                                                    Таблица 3.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2014-03-24T10:08:00Z</dcterms:created>
  <dcterms:modified xsi:type="dcterms:W3CDTF">2014-03-24T11:00:18Z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