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6F316EC-BD13-48BD-ADEA-598A2C4569F3}" type="datetimeFigureOut">
              <a:rPr lang="ru-RU" smtClean="0"/>
              <a:t>18.04.2014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D046338-3FAA-4742-9236-3C22A06EBC0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Техника антропометрических исследований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/>
              <a:t>Антропометрические точки; а- вид </a:t>
            </a:r>
            <a:r>
              <a:rPr lang="ru-RU" sz="1600" dirty="0" err="1" smtClean="0"/>
              <a:t>спереди;Б</a:t>
            </a:r>
            <a:r>
              <a:rPr lang="ru-RU" sz="1600" dirty="0" smtClean="0"/>
              <a:t>- </a:t>
            </a:r>
            <a:r>
              <a:rPr lang="ru-RU" sz="1600" dirty="0" err="1" smtClean="0"/>
              <a:t>вид</a:t>
            </a:r>
            <a:r>
              <a:rPr lang="ru-RU" sz="1600" dirty="0" smtClean="0"/>
              <a:t> сбоку; В- вид сзади</a:t>
            </a:r>
            <a:endParaRPr lang="ru-RU" sz="1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1- </a:t>
            </a:r>
            <a:r>
              <a:rPr lang="ru-RU" dirty="0"/>
              <a:t>верхушечная, </a:t>
            </a:r>
            <a:r>
              <a:rPr lang="ru-RU" i="1" dirty="0" smtClean="0"/>
              <a:t>2 -</a:t>
            </a:r>
            <a:r>
              <a:rPr lang="ru-RU" dirty="0" smtClean="0"/>
              <a:t> </a:t>
            </a:r>
            <a:r>
              <a:rPr lang="ru-RU" dirty="0"/>
              <a:t>акромиальная, </a:t>
            </a:r>
            <a:r>
              <a:rPr lang="ru-RU" dirty="0" smtClean="0"/>
              <a:t>3 - </a:t>
            </a:r>
            <a:r>
              <a:rPr lang="ru-RU" dirty="0"/>
              <a:t>лучевая, 4 - шиловидная, 5 - пальцевая, </a:t>
            </a:r>
            <a:r>
              <a:rPr lang="ru-RU" dirty="0" smtClean="0"/>
              <a:t>6 - </a:t>
            </a:r>
            <a:r>
              <a:rPr lang="ru-RU" dirty="0"/>
              <a:t>передняя подвздошно-остистая, 7 </a:t>
            </a:r>
            <a:r>
              <a:rPr lang="ru-RU" dirty="0" smtClean="0"/>
              <a:t> - верхняя </a:t>
            </a:r>
            <a:r>
              <a:rPr lang="ru-RU" dirty="0"/>
              <a:t>большеберцовая, 8 - нижняя большеберцовая, 9 - </a:t>
            </a:r>
            <a:r>
              <a:rPr lang="ru-RU" dirty="0" err="1"/>
              <a:t>верхнегрудинная</a:t>
            </a:r>
            <a:r>
              <a:rPr lang="ru-RU" dirty="0"/>
              <a:t>, 10 -лобковая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398" b="1398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Измерения длины тела сидя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1 -  </a:t>
            </a:r>
            <a:r>
              <a:rPr lang="ru-RU" dirty="0"/>
              <a:t>верхушечная, 2 </a:t>
            </a:r>
            <a:r>
              <a:rPr lang="ru-RU" dirty="0" smtClean="0"/>
              <a:t> - горизонтальная </a:t>
            </a:r>
            <a:r>
              <a:rPr lang="ru-RU" dirty="0"/>
              <a:t>поверхность</a:t>
            </a:r>
          </a:p>
          <a:p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04664"/>
            <a:ext cx="309634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Измерение диаметров тела: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1 </a:t>
            </a:r>
            <a:r>
              <a:rPr lang="ru-RU" dirty="0" err="1"/>
              <a:t>биакромиальный</a:t>
            </a:r>
            <a:r>
              <a:rPr lang="ru-RU" dirty="0"/>
              <a:t> диаметр (ширина плеч) </a:t>
            </a:r>
            <a:r>
              <a:rPr lang="ru-RU" i="1" dirty="0"/>
              <a:t>2</a:t>
            </a:r>
            <a:r>
              <a:rPr lang="ru-RU" dirty="0"/>
              <a:t> </a:t>
            </a:r>
            <a:r>
              <a:rPr lang="ru-RU" dirty="0" err="1"/>
              <a:t>тазогребневый</a:t>
            </a:r>
            <a:r>
              <a:rPr lang="ru-RU" dirty="0"/>
              <a:t> диаметр (ширина таза), 3- </a:t>
            </a:r>
            <a:r>
              <a:rPr lang="ru-RU" dirty="0" err="1"/>
              <a:t>межостистый</a:t>
            </a:r>
            <a:r>
              <a:rPr lang="ru-RU" dirty="0"/>
              <a:t> диаметр, 4 </a:t>
            </a:r>
            <a:r>
              <a:rPr lang="ru-RU" dirty="0" err="1"/>
              <a:t>саггитальный</a:t>
            </a:r>
            <a:r>
              <a:rPr lang="ru-RU" dirty="0"/>
              <a:t> диаметр груди, 5 поперечный диаметр груди, 6 -  поперечный диаметр дистальной части плеча, 7 поперечный диаметр дистальной части предплечья, 8 -  поперечный диаметр дистальной части бедра, 9 поперечный диаметр дистальной части голени.</a:t>
            </a:r>
          </a:p>
          <a:p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88640"/>
            <a:ext cx="2257425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Измерение </a:t>
            </a:r>
            <a:r>
              <a:rPr lang="ru-RU" dirty="0" err="1"/>
              <a:t>обхватных</a:t>
            </a:r>
            <a:r>
              <a:rPr lang="ru-RU" dirty="0"/>
              <a:t> размеров тела: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dirty="0"/>
              <a:t>1 </a:t>
            </a:r>
            <a:r>
              <a:rPr lang="ru-RU" dirty="0" smtClean="0"/>
              <a:t>обхват </a:t>
            </a:r>
            <a:r>
              <a:rPr lang="ru-RU" dirty="0"/>
              <a:t>плеча, </a:t>
            </a:r>
            <a:r>
              <a:rPr lang="ru-RU" i="1" dirty="0"/>
              <a:t>2</a:t>
            </a:r>
            <a:r>
              <a:rPr lang="ru-RU" dirty="0"/>
              <a:t>  - обхват предплечья, 3 -  обхват кисти, 4 -  обхват </a:t>
            </a:r>
            <a:endParaRPr lang="ru-RU" dirty="0" smtClean="0"/>
          </a:p>
          <a:p>
            <a:r>
              <a:rPr lang="ru-RU" dirty="0"/>
              <a:t>бедра, 5 - голени, 6 - обхват груди.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0"/>
            <a:ext cx="24765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Точки для измерения длины	          </a:t>
            </a:r>
            <a:br>
              <a:rPr lang="ru-RU" dirty="0"/>
            </a:br>
            <a:r>
              <a:rPr lang="ru-RU" dirty="0"/>
              <a:t>        верхней конечности и ее звеньев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6236096" cy="80486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 2 - акромиальная точка; 3 </a:t>
            </a:r>
            <a:r>
              <a:rPr lang="ru-RU" dirty="0" smtClean="0"/>
              <a:t>- лучевая </a:t>
            </a:r>
            <a:r>
              <a:rPr lang="ru-RU" dirty="0"/>
              <a:t>точка   	</a:t>
            </a:r>
          </a:p>
          <a:p>
            <a:pPr algn="ctr"/>
            <a:r>
              <a:rPr lang="ru-RU" dirty="0"/>
              <a:t>       4 - шиловидная точка; 5 — пальцевая	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0"/>
            <a:ext cx="2266950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725144"/>
            <a:ext cx="7344816" cy="720080"/>
          </a:xfrm>
        </p:spPr>
        <p:txBody>
          <a:bodyPr>
            <a:normAutofit fontScale="90000"/>
          </a:bodyPr>
          <a:lstStyle/>
          <a:p>
            <a:r>
              <a:rPr lang="ru-RU" sz="1800" dirty="0"/>
              <a:t>Точки для  измерения </a:t>
            </a:r>
            <a:r>
              <a:rPr lang="ru-RU" sz="1800" dirty="0" smtClean="0"/>
              <a:t>длины </a:t>
            </a:r>
            <a:r>
              <a:rPr lang="ru-RU" sz="1800" b="0" dirty="0" smtClean="0"/>
              <a:t>        </a:t>
            </a:r>
            <a:r>
              <a:rPr lang="ru-RU" sz="1800" b="0" dirty="0"/>
              <a:t>	</a:t>
            </a:r>
            <a:r>
              <a:rPr lang="ru-RU" sz="1800" dirty="0"/>
              <a:t>            нижней конечности и ее звеньев: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dirty="0"/>
              <a:t>6 — передняя </a:t>
            </a:r>
            <a:r>
              <a:rPr lang="ru-RU" dirty="0" err="1"/>
              <a:t>подвздошноостистая</a:t>
            </a:r>
            <a:r>
              <a:rPr lang="ru-RU" dirty="0"/>
              <a:t> точка</a:t>
            </a:r>
            <a:r>
              <a:rPr lang="ru-RU" dirty="0" smtClean="0"/>
              <a:t>; 7—верхняя </a:t>
            </a:r>
            <a:r>
              <a:rPr lang="ru-RU" dirty="0"/>
              <a:t>большеберцовая «точка; 8 — нижняя </a:t>
            </a:r>
            <a:r>
              <a:rPr lang="ru-RU" dirty="0" smtClean="0"/>
              <a:t>большеберцовая</a:t>
            </a:r>
            <a:r>
              <a:rPr lang="ru-RU" dirty="0" smtClean="0"/>
              <a:t>                                                                        </a:t>
            </a:r>
            <a:r>
              <a:rPr lang="ru-RU" dirty="0"/>
              <a:t>точка; </a:t>
            </a:r>
            <a:r>
              <a:rPr lang="ru-RU" dirty="0" smtClean="0"/>
              <a:t>10 </a:t>
            </a:r>
            <a:r>
              <a:rPr lang="ru-RU" dirty="0"/>
              <a:t>— лобковая точка.          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7" y="0"/>
            <a:ext cx="2687718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6446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Области </a:t>
            </a:r>
            <a:r>
              <a:rPr lang="ru-RU" dirty="0"/>
              <a:t>измерения кожно-жировых складок: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1 — </a:t>
            </a:r>
            <a:r>
              <a:rPr lang="ru-RU" dirty="0" err="1"/>
              <a:t>околокозелковая</a:t>
            </a:r>
            <a:r>
              <a:rPr lang="ru-RU" dirty="0"/>
              <a:t>, </a:t>
            </a:r>
            <a:r>
              <a:rPr lang="ru-RU" i="1" dirty="0"/>
              <a:t>2 —</a:t>
            </a:r>
            <a:r>
              <a:rPr lang="ru-RU" dirty="0"/>
              <a:t> поднижнечелюстная, </a:t>
            </a:r>
            <a:r>
              <a:rPr lang="ru-RU" dirty="0" smtClean="0"/>
              <a:t>3 - </a:t>
            </a:r>
            <a:r>
              <a:rPr lang="ru-RU" dirty="0"/>
              <a:t>на груди (только у мужчин) 4 - на </a:t>
            </a:r>
            <a:r>
              <a:rPr lang="ru-RU" dirty="0" smtClean="0"/>
              <a:t>передней </a:t>
            </a:r>
            <a:r>
              <a:rPr lang="ru-RU" dirty="0"/>
              <a:t>поверхности плеча, 5 — на животе, 6 — над подвздошной костью, 7 - под нижним углом лопатки</a:t>
            </a:r>
          </a:p>
          <a:p>
            <a:r>
              <a:rPr lang="ru-RU" dirty="0"/>
              <a:t> 8 -  на задней поверхности плеча, 9 — над коленным суставом, 10 — на задней </a:t>
            </a:r>
            <a:r>
              <a:rPr lang="ru-RU" cap="small" dirty="0"/>
              <a:t>поверхности</a:t>
            </a:r>
            <a:r>
              <a:rPr lang="ru-RU" dirty="0"/>
              <a:t> голени 11 —на тыльной поверхности кисти. 12—на передней поверхности бедра.</a:t>
            </a:r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0"/>
            <a:ext cx="673417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</TotalTime>
  <Words>276</Words>
  <Application>Microsoft Office PowerPoint</Application>
  <PresentationFormat>Экран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Техника антропометрических исследований</vt:lpstr>
      <vt:lpstr>Антропометрические точки; а- вид спереди;Б- вид сбоку; В- вид сзади</vt:lpstr>
      <vt:lpstr>Измерения длины тела сидя</vt:lpstr>
      <vt:lpstr>Измерение диаметров тела: </vt:lpstr>
      <vt:lpstr>Измерение обхватных размеров тела: </vt:lpstr>
      <vt:lpstr>Точки для измерения длины                    верхней конечности и ее звеньев</vt:lpstr>
      <vt:lpstr>Точки для  измерения длины                      нижней конечности и ее звеньев: </vt:lpstr>
      <vt:lpstr> Области измерения кожно-жировых складок: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sss</dc:creator>
  <cp:lastModifiedBy>sss</cp:lastModifiedBy>
  <cp:revision>4</cp:revision>
  <dcterms:created xsi:type="dcterms:W3CDTF">2014-04-18T03:31:06Z</dcterms:created>
  <dcterms:modified xsi:type="dcterms:W3CDTF">2014-04-18T04:01:39Z</dcterms:modified>
</cp:coreProperties>
</file>