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5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5ACAC7-D137-4DD2-92EC-BC1BAFC40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AFFFAEA-DA65-41EC-948F-ADE2BB8ED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721E83-81E6-43AC-B5D2-3B5CF0085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E37787-50C2-4856-B1D7-E92FBD2C1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501F92-1DEB-4AA8-A36D-FB2C71F1B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32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9340B-0966-4F9B-B123-D7C591168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9CA2BF9-5B0A-473A-965E-F43A79568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2ADD7D8-C437-435B-AA98-927EE79C0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AECCA-CFD5-4827-AFF6-728FC7F1D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DB0D8F-9B92-4447-A8A7-CB5A5D7A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20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1D72EBD-A8F1-4067-BD82-6524F1C75A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279025-36F2-4AF0-9616-65AA210ED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A75510-728B-41D3-A93F-52A471572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BFD1BE-0598-46B6-BBD5-BFADBA1A5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FA5E6F-E389-48E9-B36F-7E32F59E2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24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6CB74-CF10-4AC1-A7D7-78E1C4584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3056BE-4C54-4B35-9F5C-138888CB4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13909C-0805-44C9-8D3C-F6E98BD2E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A0F304-BA1A-4EEC-A40C-A4B7CE86C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B71072-62E8-4C1C-83B6-6FC756D7B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048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B273F0-5655-42CC-8922-BE5302180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7453B7-6B65-46B7-A265-1BF755464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687900-6FFE-4ECA-92AD-8FC438C24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94BD47-90CD-4AFD-8731-761C037B5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F73CA9-A27C-46F9-B35A-87D95076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21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5264B8-5418-42F7-8A9D-87756354D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4F1737-513B-45B8-AA89-96C86D9F6F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B2359F-89A0-4843-AA92-26582E99AE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BDC98A-BCBE-4CDB-AD1B-1FCAB031C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91128C-6CED-473F-9B1D-84E8DDC2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222F89-E59A-47FA-A9C2-F72649C02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96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8333D5-6244-4F1B-88BF-FA1E07BF3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B0DCDB-0805-4AAB-A197-9CE970E92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21CF38-C484-47BF-B0B3-70C5503F9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5E6F339-57EC-4046-BC51-C09BCB6C0D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8C5061-3AC8-4243-8F81-53789BC92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E402B75-9288-49FE-B582-B74656CF7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36FA5B9-F179-4D0D-A009-C3BD484F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3CC54C9-A16E-4AD1-9B40-CED241A5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02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D434F-0A4C-4CB5-BA7F-1D172C530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A15D498-7BC6-49F2-952F-5F8A3C83A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E26016-5E0F-4B73-A116-84A898DB4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F6E003C-1ACF-4813-BC40-89E68409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08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77835E-CEC0-4071-ACF1-51A4EDADE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5119B92-02E7-4DA2-803E-5B15BDAE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83A7010-1BCD-45CA-BFE4-CB257219E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626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8ACBE0-70BB-456C-AFD7-A047417C4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6A75E6-1824-4D7C-9E30-58B95E4D8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85500CF-BBFF-46BA-81D4-DC362E5F6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483742-40F4-4C45-9A9A-AEA7702DA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B3BA74-8FE9-44BC-B397-B13A89CA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45C7AD-E9C6-4F83-837E-13E383EE9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08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4248AE-4148-4CCF-8237-B0F277A75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E70524-0E1A-4E54-AB9F-5ACA0FC67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B613AE-CB5A-467D-A950-3C95B1B76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F7CD9B-F125-4B4D-9967-0C98025A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197367-60DD-4180-B7F0-62886B911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ACB846-F2C6-453E-BB1C-A81D5918C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54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E46DDE-3B7B-4A43-9539-196989B3F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AF8F0F-0278-4356-948A-85BC20B79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6B224E-67F9-4D15-AD88-89A065B572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ABF5B-9657-46EE-B02F-29FFF318410F}" type="datetimeFigureOut">
              <a:rPr lang="ru-RU" smtClean="0"/>
              <a:t>20.04.2020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E6A03E-5332-476B-9D97-EDFBD91E1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192CE8-242A-4A40-86A8-0A94A1D18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258AC-9679-4A4D-856E-27B1C01FB7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0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port.sfedu.ru/magistratura/uchebn%20plan_2019_ozo.PDF" TargetMode="External"/><Relationship Id="rId2" Type="http://schemas.openxmlformats.org/officeDocument/2006/relationships/hyperlink" Target="https://sport.sfedu.ru/magistratura/uchebn%20plan_2019_ochno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port.sfedu.r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ort.sfedu.r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ss.rsl.ru/" TargetMode="External"/><Relationship Id="rId7" Type="http://schemas.openxmlformats.org/officeDocument/2006/relationships/hyperlink" Target="http://www.iprbookshop.ru/" TargetMode="External"/><Relationship Id="rId2" Type="http://schemas.openxmlformats.org/officeDocument/2006/relationships/hyperlink" Target="https://www.rsl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library.ru/defaultx.asp" TargetMode="External"/><Relationship Id="rId5" Type="http://schemas.openxmlformats.org/officeDocument/2006/relationships/hyperlink" Target="http://www.dslib.net/catalogue.html" TargetMode="External"/><Relationship Id="rId4" Type="http://schemas.openxmlformats.org/officeDocument/2006/relationships/hyperlink" Target="https://www.disserca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FCF3B8-140E-4F5B-9D34-591F451076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Научно-исследовательская работа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8D7BF8-9955-4E7E-9D60-94E20B25E1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44.04.01 Педагогическое образование</a:t>
            </a:r>
          </a:p>
          <a:p>
            <a:r>
              <a:rPr lang="ru-RU" dirty="0"/>
              <a:t>Программа «Образование в области физической культуры и спорта»</a:t>
            </a:r>
          </a:p>
        </p:txBody>
      </p:sp>
    </p:spTree>
    <p:extLst>
      <p:ext uri="{BB962C8B-B14F-4D97-AF65-F5344CB8AC3E}">
        <p14:creationId xmlns:p14="http://schemas.microsoft.com/office/powerpoint/2010/main" val="187974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977D0-2F6A-406C-A3D2-1035CAA67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733"/>
            <a:ext cx="10515600" cy="1011676"/>
          </a:xfrm>
        </p:spPr>
        <p:txBody>
          <a:bodyPr/>
          <a:lstStyle/>
          <a:p>
            <a:pPr algn="ctr"/>
            <a:r>
              <a:rPr lang="ru-RU" b="1" dirty="0"/>
              <a:t>Виды и типы практик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737CB4-C451-4567-9EB1-D8DB98196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4" y="1245140"/>
            <a:ext cx="11702374" cy="56128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300" i="1" dirty="0"/>
              <a:t>Учебная практика:</a:t>
            </a:r>
          </a:p>
          <a:p>
            <a:r>
              <a:rPr lang="ru-RU" dirty="0"/>
              <a:t>Учебная ознакомительная практика;</a:t>
            </a:r>
          </a:p>
          <a:p>
            <a:r>
              <a:rPr lang="ru-RU" b="1" dirty="0"/>
              <a:t>Учебная практика: научно-исследовательская работа</a:t>
            </a:r>
          </a:p>
          <a:p>
            <a:pPr marL="0" indent="0">
              <a:buNone/>
            </a:pPr>
            <a:r>
              <a:rPr lang="ru-RU" sz="3300" i="1" dirty="0"/>
              <a:t>Производственная практика:</a:t>
            </a:r>
          </a:p>
          <a:p>
            <a:r>
              <a:rPr lang="ru-RU" dirty="0"/>
              <a:t>Производственная педагогическая практика (ознакомительная);</a:t>
            </a:r>
          </a:p>
          <a:p>
            <a:r>
              <a:rPr lang="ru-RU" dirty="0"/>
              <a:t>Производственная педагогическая практика;</a:t>
            </a:r>
          </a:p>
          <a:p>
            <a:r>
              <a:rPr lang="ru-RU" b="1" dirty="0"/>
              <a:t>Производственная практика: научно-исследовательская работа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См. Учебный план набор 2019г. (очная форма обучения)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https://sport.sfedu.ru/magistratura/uchebn%20plan_2019_ochnoe.PDF</a:t>
            </a:r>
            <a:endParaRPr lang="ru-RU" dirty="0"/>
          </a:p>
          <a:p>
            <a:r>
              <a:rPr lang="ru-RU" dirty="0"/>
              <a:t>См. Учебный план набор 2019г. (очно-заочная форма обучения)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https://sport.sfedu.ru/magistratura/uchebn%20plan_2019_ozo.PDF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algn="r"/>
            <a:r>
              <a:rPr lang="en-US" dirty="0">
                <a:hlinkClick r:id="rId4"/>
              </a:rPr>
              <a:t>www.sport.sfedu.ru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121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10C88C-9832-43D2-90AD-ADB26CCB8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ЦЕЛИ НАУЧНО-ИССЛЕДОВАТЕЛЬСКОЙ ПРАКТИКИ: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22E284-EF22-43A5-A5A0-4CAABB4DB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Учебная практика: научно-исследовательская работа</a:t>
            </a:r>
          </a:p>
          <a:p>
            <a:pPr marL="0" indent="0">
              <a:buNone/>
            </a:pPr>
            <a:r>
              <a:rPr lang="ru-RU" dirty="0"/>
              <a:t>- научить студента обеспечивать, организовывать и проводить научно-исследовательскую работу по избранной профессиональной теме.</a:t>
            </a:r>
          </a:p>
          <a:p>
            <a:pPr marL="0" indent="0">
              <a:buNone/>
            </a:pPr>
            <a:r>
              <a:rPr lang="ru-RU" b="1" dirty="0"/>
              <a:t>Производственная практика: научно-исследовательская работа</a:t>
            </a:r>
          </a:p>
          <a:p>
            <a:pPr marL="0" indent="0">
              <a:buNone/>
            </a:pPr>
            <a:r>
              <a:rPr lang="ru-RU" dirty="0"/>
              <a:t>- обеспечить организацию и проведение теоретического и экспериментального исследования по теме выпускной квалификационной работы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33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ADEB55-5BD1-466A-B55A-4171EC667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Отчетность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EEE77C-3768-4B0D-951B-0C33D7EA3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Отчет по практике</a:t>
            </a:r>
          </a:p>
          <a:p>
            <a:r>
              <a:rPr lang="ru-RU" b="1" dirty="0"/>
              <a:t>Дневник практики</a:t>
            </a:r>
          </a:p>
          <a:p>
            <a:pPr marL="0" indent="0">
              <a:buNone/>
            </a:pPr>
            <a:r>
              <a:rPr lang="ru-RU" dirty="0"/>
              <a:t>Результаты НИР по практике, дополнительно отражаемые в отчете:</a:t>
            </a:r>
          </a:p>
          <a:p>
            <a:r>
              <a:rPr lang="ru-RU" dirty="0"/>
              <a:t>научные статьи</a:t>
            </a:r>
          </a:p>
          <a:p>
            <a:r>
              <a:rPr lang="ru-RU" dirty="0"/>
              <a:t>доклады на научно-практических конференциях</a:t>
            </a:r>
          </a:p>
          <a:p>
            <a:r>
              <a:rPr lang="ru-RU" dirty="0"/>
              <a:t>программы, разработки (модели и планы тренировок, спортивной подготовки, отдельных ее направлений и др.), патенты и др. интеллектуальные продукты, представленные для публичной демонстрации и практической реализации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algn="r"/>
            <a:r>
              <a:rPr lang="en-US" dirty="0">
                <a:hlinkClick r:id="rId2"/>
              </a:rPr>
              <a:t>www.sport.sfedu.ru</a:t>
            </a:r>
            <a:endParaRPr lang="en-US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2030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8C7CDB-D82B-409B-AE21-650FE72A0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Особенности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AEB925-6987-45AF-A27B-D16217FEB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Наука – это непрерывно развивающаяся система знаний объективных законов природы, общества и мышления, получаемых и превращаемых в непосредственную производительную силу общества в результате социально-экономической деятельности. </a:t>
            </a:r>
            <a:endParaRPr lang="ru-RU" i="1" dirty="0"/>
          </a:p>
          <a:p>
            <a:pPr marL="0" indent="0">
              <a:buNone/>
            </a:pPr>
            <a:r>
              <a:rPr lang="ru-RU" i="1" dirty="0"/>
              <a:t>Научное направление</a:t>
            </a:r>
            <a:r>
              <a:rPr lang="ru-RU" dirty="0"/>
              <a:t> - это наука или комплекс, сочетание наук, в области которых ведется исследование. Обозначается по классификатору наук: естественные (физика, химия, астрономия,….), технические (электротехника, кораблестроение, ….), медицинские, общественные (экономика, педагогика, психология, …), гуманитарные (философия, история, языкознание,…), сельскохозяйственные.</a:t>
            </a:r>
          </a:p>
          <a:p>
            <a:pPr marL="0" indent="0">
              <a:buNone/>
            </a:pPr>
            <a:r>
              <a:rPr lang="ru-RU" i="1" dirty="0"/>
              <a:t>Научная проблема</a:t>
            </a:r>
            <a:r>
              <a:rPr lang="ru-RU" dirty="0"/>
              <a:t> - вопрос или совокупность новых сложных теоретических или практических вопросов, противоречащих существующим знаниям в данной науке и требующих решения путем проведения научных исследований.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671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612535-90A7-4591-8A14-A845D488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Особенности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1ADDAB-6F90-4237-8B9E-E1A31AB0B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67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Научно-исследовательская работа (НИР) - работа научного характера, связанная с научным поиском, проведением исследований, экспериментами в целях расширения имеющихся и получения новых знаний, проверки научных гипотез, установления закономерностей, проявляющихся в природе и в обществе, научных обобщений, научного обоснования проектов.</a:t>
            </a:r>
          </a:p>
          <a:p>
            <a:pPr marL="0" indent="0">
              <a:buNone/>
            </a:pPr>
            <a:r>
              <a:rPr lang="ru-RU" sz="2400" dirty="0"/>
              <a:t>Термин «научно-исследовательская работа</a:t>
            </a:r>
            <a:r>
              <a:rPr lang="ru-RU" sz="2400" i="1" dirty="0"/>
              <a:t>»</a:t>
            </a:r>
            <a:r>
              <a:rPr lang="ru-RU" sz="2400" dirty="0"/>
              <a:t>, вошедший в употребление в советское время, регламентируется ГОСТ 15.101-98 (порядок выполнения) и ГОСТ 7.32-2017 (оформление отчёта) и регулируются Главой 38 ГК РФ. Основным результатом НИР является отчёт о выполнении научных исследований, также допускается создание макетов, в отличие от опытно-конструкторских работ, результатом которой являются опытный образец изделия, конструкторская документация или новая технология.</a:t>
            </a:r>
          </a:p>
          <a:p>
            <a:pPr marL="0" indent="0">
              <a:buNone/>
            </a:pPr>
            <a:r>
              <a:rPr lang="ru-RU" b="1" dirty="0"/>
              <a:t>Научно-исследовательская работа (НИР):</a:t>
            </a:r>
            <a:r>
              <a:rPr lang="ru-RU" dirty="0"/>
              <a:t> Комплекс теоретических и (или) экспериментальных исследований, проводимых с целью получения обоснованных исходных данных, изыскания принципов и путей создания (модернизации) продукции.</a:t>
            </a:r>
            <a:endParaRPr lang="ru-RU" sz="2400" dirty="0"/>
          </a:p>
          <a:p>
            <a:pPr marL="0" indent="0">
              <a:buNone/>
            </a:pPr>
            <a:r>
              <a:rPr lang="ru-RU" dirty="0"/>
              <a:t>НИР - изучение и анализ ранее проведённых исследований в целях создания новых экспериментов для получения знаний в прорыве науки.</a:t>
            </a:r>
          </a:p>
          <a:p>
            <a:pPr marL="0" indent="0">
              <a:buNone/>
            </a:pPr>
            <a:r>
              <a:rPr lang="ru-RU" dirty="0"/>
              <a:t>Научно-исследовательская работа студента в рамках учебной или производственной практики – деятельность, связанная с поиском и анализом научной информации, проведением исследований теоретического и прикладного характера с последующей подготовкой и демонстрацией результатов данной деятельности.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185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FF86F6-0E0E-4B10-92BA-0A92C016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Виды заданий по НИР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A70648-156D-45CE-AC77-61D0CB8DB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63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/>
              <a:t>Провести анализ диссертационных исследований по виду спорта/виду профессиональной деятельности.</a:t>
            </a:r>
          </a:p>
          <a:p>
            <a:pPr marL="514350" indent="-514350">
              <a:buAutoNum type="arabicPeriod"/>
            </a:pPr>
            <a:r>
              <a:rPr lang="ru-RU" dirty="0"/>
              <a:t>Структурировать наглядно (таблицы, графики) проведенный анализ диссертационных исследований по количеству диссертаций, годам, направленности и т.д.</a:t>
            </a:r>
          </a:p>
          <a:p>
            <a:pPr marL="514350" indent="-514350">
              <a:buAutoNum type="arabicPeriod"/>
            </a:pPr>
            <a:r>
              <a:rPr lang="ru-RU" dirty="0"/>
              <a:t>Выявить наиболее актуальные темы и направления.</a:t>
            </a:r>
          </a:p>
          <a:p>
            <a:pPr marL="514350" indent="-514350">
              <a:buAutoNum type="arabicPeriod"/>
            </a:pPr>
            <a:r>
              <a:rPr lang="ru-RU" dirty="0"/>
              <a:t>Провести общий обзор литературы по проблеме исследования</a:t>
            </a:r>
          </a:p>
          <a:p>
            <a:pPr marL="514350" indent="-514350">
              <a:buAutoNum type="arabicPeriod"/>
            </a:pPr>
            <a:r>
              <a:rPr lang="ru-RU" dirty="0"/>
              <a:t>Провести анализ современных имеющихся научных статей и монографий по избранной теме (последние 3-5 лет или 5-10 лет), в том числе, с учетом международных источников.</a:t>
            </a:r>
          </a:p>
          <a:p>
            <a:pPr marL="514350" indent="-514350">
              <a:buAutoNum type="arabicPeriod"/>
            </a:pPr>
            <a:r>
              <a:rPr lang="ru-RU" dirty="0"/>
              <a:t>Сформулировать актуальность выбранной темы (направления) исследования с позиций имеющихся теоретических исследований и практического опыта.</a:t>
            </a:r>
          </a:p>
          <a:p>
            <a:pPr marL="514350" indent="-514350">
              <a:buAutoNum type="arabicPeriod"/>
            </a:pPr>
            <a:r>
              <a:rPr lang="ru-RU" dirty="0"/>
              <a:t>Провести исследование по выбранной теме (направлению).</a:t>
            </a:r>
          </a:p>
        </p:txBody>
      </p:sp>
    </p:spTree>
    <p:extLst>
      <p:ext uri="{BB962C8B-B14F-4D97-AF65-F5344CB8AC3E}">
        <p14:creationId xmlns:p14="http://schemas.microsoft.com/office/powerpoint/2010/main" val="3692970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B7ABC6-B780-4B49-A66B-9F79ACB45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Особенности составления отчета и дневника по НИР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27876B-8716-4FB5-A69C-0576C4EE2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дневнике и отчете указываются планируемые и фактически выполненные виды научно-исследовательских работ</a:t>
            </a:r>
          </a:p>
          <a:p>
            <a:r>
              <a:rPr lang="ru-RU" dirty="0"/>
              <a:t>приводятся аналитические и другие данные в различном исполнении (текстовый, табличный, графический)</a:t>
            </a:r>
          </a:p>
          <a:p>
            <a:r>
              <a:rPr lang="ru-RU" dirty="0"/>
              <a:t>структура дневника и шаблона адаптируется под конкретную деятельность и тип/вид практики.</a:t>
            </a:r>
          </a:p>
        </p:txBody>
      </p:sp>
    </p:spTree>
    <p:extLst>
      <p:ext uri="{BB962C8B-B14F-4D97-AF65-F5344CB8AC3E}">
        <p14:creationId xmlns:p14="http://schemas.microsoft.com/office/powerpoint/2010/main" val="1780534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43D3AF-794F-495B-88FE-1408FC006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Электронные образовательные ресурсы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B6266B-BD61-44DF-ADB8-F2B340D76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238"/>
            <a:ext cx="10515600" cy="518484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Российская государственная библиотека - </a:t>
            </a:r>
            <a:r>
              <a:rPr lang="en-US" dirty="0">
                <a:hlinkClick r:id="rId2"/>
              </a:rPr>
              <a:t>https://www.rsl.ru/</a:t>
            </a:r>
            <a:endParaRPr lang="ru-RU" dirty="0"/>
          </a:p>
          <a:p>
            <a:r>
              <a:rPr lang="ru-RU" dirty="0"/>
              <a:t>Библиотека диссертаций в составе Российской государственной библиотеки - </a:t>
            </a:r>
            <a:r>
              <a:rPr lang="en-US" dirty="0">
                <a:hlinkClick r:id="rId3"/>
              </a:rPr>
              <a:t>http://www.diss.rsl.ru/</a:t>
            </a:r>
            <a:endParaRPr lang="ru-RU" dirty="0"/>
          </a:p>
          <a:p>
            <a:r>
              <a:rPr lang="ru-RU" dirty="0"/>
              <a:t>Электронная библиотека диссертаций - </a:t>
            </a:r>
            <a:r>
              <a:rPr lang="en-US" dirty="0">
                <a:hlinkClick r:id="rId4"/>
              </a:rPr>
              <a:t>https://www.dissercat.com/</a:t>
            </a:r>
            <a:endParaRPr lang="ru-RU" dirty="0"/>
          </a:p>
          <a:p>
            <a:r>
              <a:rPr lang="ru-RU" dirty="0"/>
              <a:t>Библиотека диссертаций - </a:t>
            </a:r>
            <a:r>
              <a:rPr lang="en-US" dirty="0">
                <a:hlinkClick r:id="rId5"/>
              </a:rPr>
              <a:t>http://www.dslib.net/catalogue.html</a:t>
            </a:r>
            <a:endParaRPr lang="ru-RU" dirty="0"/>
          </a:p>
          <a:p>
            <a:r>
              <a:rPr lang="ru-RU" dirty="0"/>
              <a:t>Научная электронная библиотека - </a:t>
            </a:r>
            <a:r>
              <a:rPr lang="en-US" dirty="0">
                <a:hlinkClick r:id="rId6"/>
              </a:rPr>
              <a:t>https://elibrary.ru/defaultx.asp</a:t>
            </a:r>
            <a:endParaRPr lang="ru-RU" dirty="0"/>
          </a:p>
          <a:p>
            <a:r>
              <a:rPr lang="ru-RU" dirty="0"/>
              <a:t>Бесплатный доступ по подписке Академии </a:t>
            </a:r>
            <a:r>
              <a:rPr lang="ru-RU" dirty="0" err="1"/>
              <a:t>ФКиС</a:t>
            </a:r>
            <a:r>
              <a:rPr lang="ru-RU" dirty="0"/>
              <a:t> ЮФУ на электронно-библиотечную систему </a:t>
            </a:r>
            <a:r>
              <a:rPr lang="en-US" dirty="0"/>
              <a:t>IPR BOOKS</a:t>
            </a:r>
            <a:r>
              <a:rPr lang="ru-RU" dirty="0"/>
              <a:t> - </a:t>
            </a:r>
            <a:r>
              <a:rPr lang="en-US" dirty="0">
                <a:hlinkClick r:id="rId7"/>
              </a:rPr>
              <a:t>http://www.iprbookshop.ru/</a:t>
            </a:r>
            <a:endParaRPr lang="ru-RU" dirty="0"/>
          </a:p>
          <a:p>
            <a:r>
              <a:rPr lang="ru-RU" dirty="0"/>
              <a:t>иные многочисленные ресурсы, в том числе предоставленные ЮФУ в рамках обучения по программе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1186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545</Words>
  <Application>Microsoft Office PowerPoint</Application>
  <PresentationFormat>Широкоэкранный</PresentationFormat>
  <Paragraphs>65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Научно-исследовательская работа</vt:lpstr>
      <vt:lpstr>Виды и типы практик</vt:lpstr>
      <vt:lpstr>ЦЕЛИ НАУЧНО-ИССЛЕДОВАТЕЛЬСКОЙ ПРАКТИКИ: </vt:lpstr>
      <vt:lpstr>Отчетность</vt:lpstr>
      <vt:lpstr>Особенности</vt:lpstr>
      <vt:lpstr>Особенности</vt:lpstr>
      <vt:lpstr>Виды заданий по НИР</vt:lpstr>
      <vt:lpstr>Особенности составления отчета и дневника по НИР</vt:lpstr>
      <vt:lpstr>Электронные образовательные ресурсы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Учебная ознакомительная практика</dc:title>
  <dc:creator>Николай Чертов</dc:creator>
  <cp:lastModifiedBy>Николай Чертов</cp:lastModifiedBy>
  <cp:revision>15</cp:revision>
  <dcterms:created xsi:type="dcterms:W3CDTF">2019-09-19T05:51:39Z</dcterms:created>
  <dcterms:modified xsi:type="dcterms:W3CDTF">2020-04-20T14:59:41Z</dcterms:modified>
</cp:coreProperties>
</file>